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24"/>
  </p:notesMasterIdLst>
  <p:sldIdLst>
    <p:sldId id="257" r:id="rId2"/>
    <p:sldId id="276" r:id="rId3"/>
    <p:sldId id="275" r:id="rId4"/>
    <p:sldId id="264" r:id="rId5"/>
    <p:sldId id="265" r:id="rId6"/>
    <p:sldId id="267" r:id="rId7"/>
    <p:sldId id="268" r:id="rId8"/>
    <p:sldId id="269" r:id="rId9"/>
    <p:sldId id="270" r:id="rId10"/>
    <p:sldId id="271" r:id="rId11"/>
    <p:sldId id="272" r:id="rId12"/>
    <p:sldId id="273" r:id="rId13"/>
    <p:sldId id="274" r:id="rId14"/>
    <p:sldId id="283" r:id="rId15"/>
    <p:sldId id="260" r:id="rId16"/>
    <p:sldId id="277" r:id="rId17"/>
    <p:sldId id="278" r:id="rId18"/>
    <p:sldId id="263" r:id="rId19"/>
    <p:sldId id="279" r:id="rId20"/>
    <p:sldId id="280" r:id="rId21"/>
    <p:sldId id="281" r:id="rId22"/>
    <p:sldId id="2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72040" autoAdjust="0"/>
  </p:normalViewPr>
  <p:slideViewPr>
    <p:cSldViewPr snapToGrid="0">
      <p:cViewPr varScale="1">
        <p:scale>
          <a:sx n="85" d="100"/>
          <a:sy n="85" d="100"/>
        </p:scale>
        <p:origin x="15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מציין מיקום של תאריך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C5BCC-6686-49F6-90B8-1607C02C7163}" type="datetimeFigureOut">
              <a:rPr lang="en-US" smtClean="0"/>
              <a:t>6/10/2021</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C39E8-97B8-4D01-AC28-9B58F0B08D76}" type="slidenum">
              <a:rPr lang="en-US" smtClean="0"/>
              <a:t>‹#›</a:t>
            </a:fld>
            <a:endParaRPr lang="en-US"/>
          </a:p>
        </p:txBody>
      </p:sp>
    </p:spTree>
    <p:extLst>
      <p:ext uri="{BB962C8B-B14F-4D97-AF65-F5344CB8AC3E}">
        <p14:creationId xmlns:p14="http://schemas.microsoft.com/office/powerpoint/2010/main" val="3937396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hasolidit.com/%D7%94%D7%A9%D7%95%D7%A7-%D7%99%D7%A2%D7%99%D7%9C-%D7%99%D7%95%D7%AA%D7%A8-%D7%9E%D7%9E%D7%A0%D7%99-%D7%9E%D7%9B%D7%9D-%D7%95%D7%9E%D7%9E%D7%A9%D7%A7%D7%99%D7%A2%D7%99-%D7%94%D7%A2%D7%A8%D7%9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hasolidit.com/%D7%94%D7%A9%D7%95%D7%A7-%D7%99%D7%A2%D7%99%D7%9C-%D7%99%D7%95%D7%AA%D7%A8-%D7%9E%D7%9E%D7%A0%D7%99-%D7%9E%D7%9B%D7%9D-%D7%95%D7%9E%D7%9E%D7%A9%D7%A7%D7%99%D7%A2%D7%99-%D7%94%D7%A2%D7%A8%D7%9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Alon</a:t>
            </a:r>
            <a:r>
              <a:rPr lang="en-US" dirty="0" smtClean="0"/>
              <a:t> starts talking here</a:t>
            </a:r>
          </a:p>
          <a:p>
            <a:endParaRPr lang="en-US" baseline="0"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a:t>
            </a:fld>
            <a:endParaRPr lang="en-US"/>
          </a:p>
        </p:txBody>
      </p:sp>
    </p:spTree>
    <p:extLst>
      <p:ext uri="{BB962C8B-B14F-4D97-AF65-F5344CB8AC3E}">
        <p14:creationId xmlns:p14="http://schemas.microsoft.com/office/powerpoint/2010/main" val="3128642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Alon</a:t>
            </a:r>
            <a:r>
              <a:rPr lang="en-US" dirty="0" smtClean="0"/>
              <a:t> starts talking here (</a:t>
            </a:r>
            <a:r>
              <a:rPr lang="en-US" dirty="0" err="1" smtClean="0"/>
              <a:t>Ady</a:t>
            </a:r>
            <a:r>
              <a:rPr lang="en-US" dirty="0" smtClean="0"/>
              <a:t> stops)</a:t>
            </a:r>
          </a:p>
          <a:p>
            <a:r>
              <a:rPr lang="en-US" dirty="0" smtClean="0"/>
              <a:t/>
            </a:r>
            <a:br>
              <a:rPr lang="en-US" dirty="0" smtClean="0"/>
            </a:br>
            <a:r>
              <a:rPr lang="en-US" dirty="0" smtClean="0"/>
              <a:t>The </a:t>
            </a:r>
            <a:r>
              <a:rPr lang="en-US" dirty="0"/>
              <a:t>Greek letter Kappa represents the</a:t>
            </a:r>
            <a:r>
              <a:rPr lang="en-US" baseline="0" dirty="0"/>
              <a:t> “risk coefficient”</a:t>
            </a:r>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10</a:t>
            </a:fld>
            <a:endParaRPr lang="en-US"/>
          </a:p>
        </p:txBody>
      </p:sp>
    </p:spTree>
    <p:extLst>
      <p:ext uri="{BB962C8B-B14F-4D97-AF65-F5344CB8AC3E}">
        <p14:creationId xmlns:p14="http://schemas.microsoft.com/office/powerpoint/2010/main" val="3818959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Ady</a:t>
            </a:r>
            <a:r>
              <a:rPr lang="en-US" dirty="0" smtClean="0"/>
              <a:t> starts talking here (</a:t>
            </a:r>
            <a:r>
              <a:rPr lang="en-US" dirty="0" err="1" smtClean="0"/>
              <a:t>Alon</a:t>
            </a:r>
            <a:r>
              <a:rPr lang="en-US" dirty="0" smtClean="0"/>
              <a:t> stops)</a:t>
            </a:r>
            <a:endParaRPr lang="en-US" dirty="0" smtClean="0"/>
          </a:p>
        </p:txBody>
      </p:sp>
      <p:sp>
        <p:nvSpPr>
          <p:cNvPr id="4" name="Slide Number Placeholder 3"/>
          <p:cNvSpPr>
            <a:spLocks noGrp="1"/>
          </p:cNvSpPr>
          <p:nvPr>
            <p:ph type="sldNum" sz="quarter" idx="5"/>
          </p:nvPr>
        </p:nvSpPr>
        <p:spPr/>
        <p:txBody>
          <a:bodyPr/>
          <a:lstStyle/>
          <a:p>
            <a:fld id="{DADC39E8-97B8-4D01-AC28-9B58F0B08D76}" type="slidenum">
              <a:rPr lang="en-US" smtClean="0"/>
              <a:t>11</a:t>
            </a:fld>
            <a:endParaRPr lang="en-US"/>
          </a:p>
        </p:txBody>
      </p:sp>
    </p:spTree>
    <p:extLst>
      <p:ext uri="{BB962C8B-B14F-4D97-AF65-F5344CB8AC3E}">
        <p14:creationId xmlns:p14="http://schemas.microsoft.com/office/powerpoint/2010/main" val="3361154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12</a:t>
            </a:fld>
            <a:endParaRPr lang="en-US"/>
          </a:p>
        </p:txBody>
      </p:sp>
    </p:spTree>
    <p:extLst>
      <p:ext uri="{BB962C8B-B14F-4D97-AF65-F5344CB8AC3E}">
        <p14:creationId xmlns:p14="http://schemas.microsoft.com/office/powerpoint/2010/main" val="126665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13</a:t>
            </a:fld>
            <a:endParaRPr lang="en-US"/>
          </a:p>
        </p:txBody>
      </p:sp>
    </p:spTree>
    <p:extLst>
      <p:ext uri="{BB962C8B-B14F-4D97-AF65-F5344CB8AC3E}">
        <p14:creationId xmlns:p14="http://schemas.microsoft.com/office/powerpoint/2010/main" val="1735414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14</a:t>
            </a:fld>
            <a:endParaRPr lang="en-US"/>
          </a:p>
        </p:txBody>
      </p:sp>
    </p:spTree>
    <p:extLst>
      <p:ext uri="{BB962C8B-B14F-4D97-AF65-F5344CB8AC3E}">
        <p14:creationId xmlns:p14="http://schemas.microsoft.com/office/powerpoint/2010/main" val="1964966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Alon</a:t>
            </a:r>
            <a:r>
              <a:rPr lang="en-US" dirty="0" smtClean="0"/>
              <a:t> starts talking here (</a:t>
            </a:r>
            <a:r>
              <a:rPr lang="en-US" dirty="0" err="1" smtClean="0"/>
              <a:t>Ady</a:t>
            </a:r>
            <a:r>
              <a:rPr lang="en-US" dirty="0" smtClean="0"/>
              <a:t> stops)</a:t>
            </a:r>
          </a:p>
          <a:p>
            <a:r>
              <a:rPr lang="en-US" dirty="0" smtClean="0"/>
              <a:t/>
            </a:r>
            <a:br>
              <a:rPr lang="en-US" dirty="0" smtClean="0"/>
            </a:br>
            <a:r>
              <a:rPr lang="en-US" dirty="0" smtClean="0"/>
              <a:t>The </a:t>
            </a:r>
            <a:r>
              <a:rPr lang="en-US" dirty="0"/>
              <a:t>points</a:t>
            </a:r>
            <a:r>
              <a:rPr lang="en-US" baseline="0" dirty="0"/>
              <a:t> they represent assets distribution per risk level. The points themselves don’t matter so much. The interesting thing to see here is the more risk tolerant we are – the less assets we have in the portfolio (we’re less “afraid” of the putting our eggs in one basket)</a:t>
            </a:r>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16</a:t>
            </a:fld>
            <a:endParaRPr lang="en-US"/>
          </a:p>
        </p:txBody>
      </p:sp>
    </p:spTree>
    <p:extLst>
      <p:ext uri="{BB962C8B-B14F-4D97-AF65-F5344CB8AC3E}">
        <p14:creationId xmlns:p14="http://schemas.microsoft.com/office/powerpoint/2010/main" val="1511376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This is a very </a:t>
            </a:r>
            <a:r>
              <a:rPr lang="en-US" dirty="0" err="1"/>
              <a:t>very</a:t>
            </a:r>
            <a:r>
              <a:rPr lang="en-US" dirty="0"/>
              <a:t> insightful</a:t>
            </a:r>
            <a:r>
              <a:rPr lang="en-US" baseline="0" dirty="0"/>
              <a:t> graph for real life investing techniques and know-how. Theoretically it says that we can choose a “winning-horse” almost every time, at every risk level – without going through all the “hassle” of building and calculating a diversified portfolio. If we had chose each of the red dots – we would’ve made a return that’s very close – with much less overhead, fees etc.</a:t>
            </a:r>
          </a:p>
          <a:p>
            <a:r>
              <a:rPr lang="en-US" baseline="0" dirty="0"/>
              <a:t>If this was an economics course – we could’ve spent an entire lecture on this slide alone, as it’s underlying logic encapsulated a lot of the “logic” behind investing.</a:t>
            </a:r>
          </a:p>
          <a:p>
            <a:r>
              <a:rPr lang="en-US" baseline="0" dirty="0"/>
              <a:t>This may seem counter-intuitive but the truth here relates to survival bias.</a:t>
            </a:r>
          </a:p>
          <a:p>
            <a:r>
              <a:rPr lang="en-US" baseline="0" dirty="0"/>
              <a:t>The way we calculated each of the red dots is that we calculated the expected return of a single asset. We did that for every single asset. Since in real life we don’t know which asset will be the winning horse – it’s quite impressive that we were able to “beat” or almost beat) the best performing stock each time – by taking a mixture of several stocks.</a:t>
            </a:r>
            <a:br>
              <a:rPr lang="en-US" baseline="0" dirty="0"/>
            </a:br>
            <a:r>
              <a:rPr lang="en-US" baseline="0" dirty="0"/>
              <a:t/>
            </a:r>
            <a:br>
              <a:rPr lang="en-US" baseline="0" dirty="0"/>
            </a:br>
            <a:r>
              <a:rPr lang="en-US" baseline="0" dirty="0"/>
              <a:t>Note that the difference here can be minute so it’s not necessarily that the blue “beat” the red each time – just that </a:t>
            </a:r>
            <a:r>
              <a:rPr lang="en-US" baseline="0" dirty="0" err="1"/>
              <a:t>the’yre</a:t>
            </a:r>
            <a:r>
              <a:rPr lang="en-US" baseline="0" dirty="0"/>
              <a:t> very </a:t>
            </a:r>
            <a:r>
              <a:rPr lang="en-US" baseline="0" dirty="0" err="1"/>
              <a:t>very</a:t>
            </a:r>
            <a:r>
              <a:rPr lang="en-US" baseline="0" dirty="0"/>
              <a:t> close.</a:t>
            </a:r>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17</a:t>
            </a:fld>
            <a:endParaRPr lang="en-US"/>
          </a:p>
        </p:txBody>
      </p:sp>
    </p:spTree>
    <p:extLst>
      <p:ext uri="{BB962C8B-B14F-4D97-AF65-F5344CB8AC3E}">
        <p14:creationId xmlns:p14="http://schemas.microsoft.com/office/powerpoint/2010/main" val="759752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u="sng" dirty="0"/>
              <a:t>Source</a:t>
            </a:r>
            <a:r>
              <a:rPr lang="en-US" sz="1200" dirty="0"/>
              <a:t>:</a:t>
            </a:r>
          </a:p>
          <a:p>
            <a:r>
              <a:rPr lang="en-US" sz="1200" dirty="0">
                <a:hlinkClick r:id="rId3"/>
              </a:rPr>
              <a:t>https://www.hasolidit.com/%D7%94%D7%A9%D7%95%D7%A7-%D7%99%D7%A2%D7%99%D7%9C-%D7%99%D7%95%D7%AA%D7%A8-%D7%9E%D7%9E%D7%A0%D7%99-%D7%9E%D7%9B%D7%9D-%D7%95%D7%9E%D7%9E%D7%A9%D7%A7%D7%99%D7%A2%D7%99-%D7%94%D7%A2%D7%A8%D7%9A</a:t>
            </a:r>
            <a:endParaRPr lang="en-US" sz="1200" dirty="0"/>
          </a:p>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21</a:t>
            </a:fld>
            <a:endParaRPr lang="en-US"/>
          </a:p>
        </p:txBody>
      </p:sp>
    </p:spTree>
    <p:extLst>
      <p:ext uri="{BB962C8B-B14F-4D97-AF65-F5344CB8AC3E}">
        <p14:creationId xmlns:p14="http://schemas.microsoft.com/office/powerpoint/2010/main" val="3376874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u="sng" dirty="0"/>
              <a:t>Source</a:t>
            </a:r>
            <a:r>
              <a:rPr lang="en-US" sz="1200" dirty="0"/>
              <a:t>:</a:t>
            </a:r>
          </a:p>
          <a:p>
            <a:r>
              <a:rPr lang="en-US" sz="1200">
                <a:hlinkClick r:id="rId3"/>
              </a:rPr>
              <a:t>https://www.hasolidit.com/%D7%94%D7%A9%D7%95%D7%A7-%D7%99%D7%A2%D7%99%D7%9C-%D7%99%D7%95%D7%AA%D7%A8-%D7%9E%D7%9E%D7%A0%D7%99-%D7%9E%D7%9B%D7%9D-%D7%95%D7%9E%D7%9E%D7%A9%D7%A7%D7%99%D7%A2%D7%99-%D7%94%D7%A2%D7%A8%D7%9A</a:t>
            </a:r>
            <a:endParaRPr lang="en-US" sz="1200"/>
          </a:p>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22</a:t>
            </a:fld>
            <a:endParaRPr lang="en-US"/>
          </a:p>
        </p:txBody>
      </p:sp>
    </p:spTree>
    <p:extLst>
      <p:ext uri="{BB962C8B-B14F-4D97-AF65-F5344CB8AC3E}">
        <p14:creationId xmlns:p14="http://schemas.microsoft.com/office/powerpoint/2010/main" val="3511266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baseline="0"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2</a:t>
            </a:fld>
            <a:endParaRPr lang="en-US"/>
          </a:p>
        </p:txBody>
      </p:sp>
    </p:spTree>
    <p:extLst>
      <p:ext uri="{BB962C8B-B14F-4D97-AF65-F5344CB8AC3E}">
        <p14:creationId xmlns:p14="http://schemas.microsoft.com/office/powerpoint/2010/main" val="2824992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 question to the audience: ”By show of hands – who here is invested in the stock market?”</a:t>
            </a:r>
            <a:br>
              <a:rPr lang="en-US" dirty="0"/>
            </a:br>
            <a:r>
              <a:rPr lang="en-US" dirty="0"/>
              <a:t>Tell them</a:t>
            </a:r>
            <a:r>
              <a:rPr lang="en-US" baseline="0" dirty="0"/>
              <a:t> that every person that has ever received a paycheck (in Israel at least) in invested in the stock market through his\hers pension plan.</a:t>
            </a:r>
            <a:br>
              <a:rPr lang="en-US" baseline="0" dirty="0"/>
            </a:br>
            <a:r>
              <a:rPr lang="en-US" baseline="0" dirty="0"/>
              <a:t>Everyone in here today is one of 2 things (or both):</a:t>
            </a:r>
          </a:p>
          <a:p>
            <a:pPr marL="228600" indent="-228600">
              <a:buAutoNum type="arabicParenR"/>
            </a:pPr>
            <a:r>
              <a:rPr lang="en-US" baseline="0" dirty="0"/>
              <a:t>Managing their money in the stock exchange</a:t>
            </a:r>
          </a:p>
          <a:p>
            <a:pPr marL="228600" indent="-228600">
              <a:buAutoNum type="arabicParenR"/>
            </a:pPr>
            <a:r>
              <a:rPr lang="en-US" baseline="0" dirty="0"/>
              <a:t>Having someone else managing it for them</a:t>
            </a:r>
          </a:p>
          <a:p>
            <a:pPr marL="0" indent="0">
              <a:buNone/>
            </a:pPr>
            <a:endParaRPr lang="en-US" baseline="0" dirty="0"/>
          </a:p>
          <a:p>
            <a:r>
              <a:rPr lang="en-US" dirty="0"/>
              <a:t>Question: “What is a stock exchange and is being done there?”</a:t>
            </a:r>
          </a:p>
          <a:p>
            <a:r>
              <a:rPr lang="en-US" dirty="0"/>
              <a:t>A: A stock exchange is a market</a:t>
            </a:r>
            <a:r>
              <a:rPr lang="en-US" baseline="0" dirty="0"/>
              <a:t> </a:t>
            </a:r>
            <a:r>
              <a:rPr lang="en-US" dirty="0"/>
              <a:t>where people can buy and sell financial</a:t>
            </a:r>
            <a:r>
              <a:rPr lang="en-US" baseline="0" dirty="0"/>
              <a:t> assets. We’ll focus on one specific kind: small pieces of a company (</a:t>
            </a:r>
            <a:r>
              <a:rPr lang="en-US" baseline="0" dirty="0" err="1"/>
              <a:t>a.k.a</a:t>
            </a:r>
            <a:r>
              <a:rPr lang="en-US" baseline="0" dirty="0"/>
              <a:t> “stocks”).</a:t>
            </a:r>
          </a:p>
          <a:p>
            <a:r>
              <a:rPr lang="en-US" baseline="0" dirty="0"/>
              <a:t>Each stock is a legally binding piece of data that states that the person who owns it – owns a small part of that company (e.g. a single stock of Microsoft).</a:t>
            </a:r>
          </a:p>
          <a:p>
            <a:endParaRPr lang="en-US" baseline="0" dirty="0"/>
          </a:p>
          <a:p>
            <a:r>
              <a:rPr lang="en-US" baseline="0" dirty="0"/>
              <a:t>Stock price is decided by supply and demand: the more people want to buy it – it goes up. The more people want to sell it – it goes down.</a:t>
            </a:r>
            <a:endParaRPr lang="en-US" dirty="0"/>
          </a:p>
          <a:p>
            <a:pPr marL="0" indent="0">
              <a:buNone/>
            </a:pPr>
            <a:endParaRPr lang="en-US" baseline="0" dirty="0"/>
          </a:p>
          <a:p>
            <a:pPr marL="0" indent="0">
              <a:buNone/>
            </a:pPr>
            <a:endParaRPr lang="en-US" baseline="0" dirty="0"/>
          </a:p>
          <a:p>
            <a:pPr marL="0" indent="0">
              <a:buNone/>
            </a:pPr>
            <a:endParaRPr lang="en-US" baseline="0" dirty="0"/>
          </a:p>
          <a:p>
            <a:pPr marL="0" indent="0">
              <a:buNone/>
            </a:pPr>
            <a:r>
              <a:rPr lang="en-US" baseline="0" dirty="0"/>
              <a:t>This lecture will NOT be about stuff like </a:t>
            </a:r>
            <a:r>
              <a:rPr lang="en-US" baseline="0" dirty="0" err="1"/>
              <a:t>payslips</a:t>
            </a:r>
            <a:r>
              <a:rPr lang="en-US" baseline="0" dirty="0"/>
              <a:t>, pension, insurance or anything like – but rather will attempt to be a small glimpse “behind the scenes” of what goes through the mind of the people managing our funds and as a result control such a huge power of our future life (e.g. in our retirement funds).</a:t>
            </a:r>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3</a:t>
            </a:fld>
            <a:endParaRPr lang="en-US"/>
          </a:p>
        </p:txBody>
      </p:sp>
    </p:spTree>
    <p:extLst>
      <p:ext uri="{BB962C8B-B14F-4D97-AF65-F5344CB8AC3E}">
        <p14:creationId xmlns:p14="http://schemas.microsoft.com/office/powerpoint/2010/main" val="509094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We don’t want to buy stocks that’ll go down and</a:t>
            </a:r>
            <a:r>
              <a:rPr lang="en-US" baseline="0" dirty="0"/>
              <a:t> we do want to buy stocks that’ll go up.</a:t>
            </a:r>
          </a:p>
          <a:p>
            <a:endParaRPr lang="en-US" baseline="0" dirty="0"/>
          </a:p>
          <a:p>
            <a:r>
              <a:rPr lang="en-US" baseline="0" dirty="0"/>
              <a:t>Given that we can’t know the future – what can we do?</a:t>
            </a:r>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4</a:t>
            </a:fld>
            <a:endParaRPr lang="en-US"/>
          </a:p>
        </p:txBody>
      </p:sp>
    </p:spTree>
    <p:extLst>
      <p:ext uri="{BB962C8B-B14F-4D97-AF65-F5344CB8AC3E}">
        <p14:creationId xmlns:p14="http://schemas.microsoft.com/office/powerpoint/2010/main" val="45564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“Anybody</a:t>
            </a:r>
            <a:r>
              <a:rPr lang="en-US" baseline="0" dirty="0"/>
              <a:t> recognizes this guy?</a:t>
            </a:r>
            <a:r>
              <a:rPr lang="en-US" dirty="0"/>
              <a:t>”</a:t>
            </a:r>
          </a:p>
          <a:p>
            <a:r>
              <a:rPr lang="en-US" dirty="0"/>
              <a:t>This is Harry</a:t>
            </a:r>
            <a:r>
              <a:rPr lang="en-US" baseline="0" dirty="0"/>
              <a:t> Markowitz, the “father” of modern portfolio theory. He created a mathematical model (named the Markowitz model) to answer exactly that question (how to maximize return while minimizing risk).  This model, along with his other work, contributed to him receiving the Nobel prize for economics in 1990).</a:t>
            </a:r>
          </a:p>
          <a:p>
            <a:r>
              <a:rPr lang="en-US" baseline="0" dirty="0"/>
              <a:t>In short (and with some frivolous hand waving) the model lays out a mathematical approach for choosing the best (read: has the highest </a:t>
            </a:r>
            <a:r>
              <a:rPr lang="en-US" b="1" baseline="0" dirty="0"/>
              <a:t>expected</a:t>
            </a:r>
            <a:r>
              <a:rPr lang="en-US" b="0" baseline="0" dirty="0"/>
              <a:t> return) investment portfolio, given the investor’s maximum tolerated risk.</a:t>
            </a:r>
          </a:p>
          <a:p>
            <a:endParaRPr lang="en-US" b="0" baseline="0" dirty="0"/>
          </a:p>
          <a:p>
            <a:r>
              <a:rPr lang="en-US" b="0" baseline="0" dirty="0"/>
              <a:t>For example, one can think of the risk in terms of percentage of the portfolio lost. If I have 100$ invested – will I be willing to risk a 1% loss? 10%? Perhaps 90%?</a:t>
            </a:r>
          </a:p>
          <a:p>
            <a:endParaRPr lang="en-US" b="0" baseline="0" dirty="0"/>
          </a:p>
          <a:p>
            <a:r>
              <a:rPr lang="en-US" b="0" baseline="0" dirty="0"/>
              <a:t>***Important*** points to take from his model:</a:t>
            </a:r>
          </a:p>
          <a:p>
            <a:pPr marL="228600" indent="-228600">
              <a:buAutoNum type="arabicParenR"/>
            </a:pPr>
            <a:r>
              <a:rPr lang="en-US" b="0" baseline="0" dirty="0"/>
              <a:t>The higher the risk tolerance – the higher the expected return</a:t>
            </a:r>
          </a:p>
          <a:p>
            <a:pPr marL="228600" indent="-228600">
              <a:buAutoNum type="arabicParenR"/>
            </a:pPr>
            <a:r>
              <a:rPr lang="en-US" b="0" baseline="0" dirty="0"/>
              <a:t>Diversification is key – don’t put all your eggs in one basket – since you’ll never know what might happen </a:t>
            </a:r>
          </a:p>
          <a:p>
            <a:pPr marL="228600" indent="-228600">
              <a:buAutoNum type="arabicParenR"/>
            </a:pPr>
            <a:r>
              <a:rPr lang="en-US" b="0" baseline="0" dirty="0"/>
              <a:t>There’s no point in taking assets that historically are very highly correlated (since there’s an added overhead in </a:t>
            </a:r>
            <a:r>
              <a:rPr lang="en-US" b="0" baseline="0" dirty="0" err="1"/>
              <a:t>buygin</a:t>
            </a:r>
            <a:r>
              <a:rPr lang="en-US" b="0" baseline="0" dirty="0"/>
              <a:t> more and more </a:t>
            </a:r>
            <a:r>
              <a:rPr lang="en-US" b="0" baseline="0" dirty="0" err="1"/>
              <a:t>assests</a:t>
            </a:r>
            <a:r>
              <a:rPr lang="en-US" b="0" baseline="0" dirty="0"/>
              <a:t>, e.g. managing costs, minimum amount of stocks allowed to buy etc.).</a:t>
            </a:r>
          </a:p>
          <a:p>
            <a:pPr marL="0" indent="0">
              <a:buNone/>
            </a:pPr>
            <a:endParaRPr lang="en-US" b="0" baseline="0" dirty="0"/>
          </a:p>
          <a:p>
            <a:pPr marL="0" indent="0">
              <a:buNone/>
            </a:pPr>
            <a:r>
              <a:rPr lang="en-US" b="0" baseline="0" dirty="0"/>
              <a:t>2) + 3) together can be summarized: “We want to take </a:t>
            </a:r>
            <a:r>
              <a:rPr lang="en-US" b="0" u="sng" baseline="0" dirty="0"/>
              <a:t>several</a:t>
            </a:r>
            <a:r>
              <a:rPr lang="en-US" b="0" baseline="0" dirty="0"/>
              <a:t> </a:t>
            </a:r>
            <a:r>
              <a:rPr lang="en-US" b="1" baseline="0" dirty="0"/>
              <a:t>different</a:t>
            </a:r>
            <a:r>
              <a:rPr lang="en-US" b="0" baseline="0" dirty="0"/>
              <a:t> assets”</a:t>
            </a:r>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5</a:t>
            </a:fld>
            <a:endParaRPr lang="en-US"/>
          </a:p>
        </p:txBody>
      </p:sp>
    </p:spTree>
    <p:extLst>
      <p:ext uri="{BB962C8B-B14F-4D97-AF65-F5344CB8AC3E}">
        <p14:creationId xmlns:p14="http://schemas.microsoft.com/office/powerpoint/2010/main" val="1923589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There are several acceptable</a:t>
            </a:r>
            <a:r>
              <a:rPr lang="en-US" baseline="0" dirty="0"/>
              <a:t> </a:t>
            </a:r>
            <a:r>
              <a:rPr lang="en-US" dirty="0"/>
              <a:t>ways of defining risk and return.</a:t>
            </a:r>
          </a:p>
          <a:p>
            <a:r>
              <a:rPr lang="en-US" dirty="0"/>
              <a:t>The</a:t>
            </a:r>
            <a:r>
              <a:rPr lang="en-US" baseline="0" dirty="0"/>
              <a:t> way we chose (which is the “canonical” way, per the Markowitz model) is:</a:t>
            </a:r>
          </a:p>
          <a:p>
            <a:r>
              <a:rPr lang="en-US" baseline="0" dirty="0"/>
              <a:t> - </a:t>
            </a:r>
            <a:r>
              <a:rPr lang="en-US" u="sng" baseline="0" dirty="0"/>
              <a:t>Risk</a:t>
            </a:r>
            <a:r>
              <a:rPr lang="en-US" baseline="0" dirty="0"/>
              <a:t>: The variance of the stock. This can thought of how “jumpy” the stock graph is – the more “jumpy” – the riskier the stock</a:t>
            </a:r>
          </a:p>
          <a:p>
            <a:r>
              <a:rPr lang="en-US" baseline="0" dirty="0"/>
              <a:t> - </a:t>
            </a:r>
            <a:r>
              <a:rPr lang="en-US" u="sng" baseline="0" dirty="0"/>
              <a:t>Return</a:t>
            </a:r>
            <a:r>
              <a:rPr lang="en-US" baseline="0" dirty="0"/>
              <a:t>: Average yearly return. For example let’s say that at the start of the year I invest 100$. By the end of the 1</a:t>
            </a:r>
            <a:r>
              <a:rPr lang="en-US" baseline="30000" dirty="0"/>
              <a:t>st</a:t>
            </a:r>
            <a:r>
              <a:rPr lang="en-US" baseline="0" dirty="0"/>
              <a:t> year I have made 20% - so I have 120$ at the start of the second year. In the second year I’ve only made 1% (i.e. I have 121$ by the end of the second year). The average yearly return is (10+1)/2 = 5.5%</a:t>
            </a:r>
          </a:p>
          <a:p>
            <a:pPr marL="0" indent="0">
              <a:buFontTx/>
              <a:buNone/>
            </a:pPr>
            <a:endParaRPr lang="en-US" baseline="0" dirty="0"/>
          </a:p>
          <a:p>
            <a:pPr marL="0" indent="0">
              <a:buFontTx/>
              <a:buNone/>
            </a:pPr>
            <a:r>
              <a:rPr lang="en-US" baseline="0" dirty="0"/>
              <a:t>Maybe mention:</a:t>
            </a:r>
          </a:p>
          <a:p>
            <a:pPr marL="0" indent="0">
              <a:buFontTx/>
              <a:buNone/>
            </a:pPr>
            <a:r>
              <a:rPr lang="en-US" baseline="0" dirty="0"/>
              <a:t>There are as I said more ways to model risk and return:</a:t>
            </a:r>
          </a:p>
          <a:p>
            <a:pPr marL="0" indent="0">
              <a:buFontTx/>
              <a:buNone/>
            </a:pPr>
            <a:r>
              <a:rPr lang="en-US" baseline="0" dirty="0"/>
              <a:t>Risk: one can look at the variance – but only “count” to the risk only “down” jumps (i.e. every times the stock price decreased). </a:t>
            </a:r>
          </a:p>
          <a:p>
            <a:pPr marL="0" indent="0">
              <a:buFontTx/>
              <a:buNone/>
            </a:pPr>
            <a:r>
              <a:rPr lang="en-US" baseline="0" dirty="0"/>
              <a:t>Beta (taking a certain leading index and considering it a “baseline” to which we compare all the stocks behavior). This is usually done with things called “index funds”  that we won’t go into at the moment.</a:t>
            </a:r>
          </a:p>
          <a:p>
            <a:pPr marL="0" indent="0">
              <a:buFontTx/>
              <a:buNone/>
            </a:pPr>
            <a:r>
              <a:rPr lang="en-US" baseline="0" dirty="0"/>
              <a:t>Return: One can look at the dividends the stock gave to the investors (i.e. a certain percent of the profit the company made that year), once can look at a yield per quarter, not per year and so on.</a:t>
            </a:r>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6</a:t>
            </a:fld>
            <a:endParaRPr lang="en-US"/>
          </a:p>
        </p:txBody>
      </p:sp>
    </p:spTree>
    <p:extLst>
      <p:ext uri="{BB962C8B-B14F-4D97-AF65-F5344CB8AC3E}">
        <p14:creationId xmlns:p14="http://schemas.microsoft.com/office/powerpoint/2010/main" val="1692303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Here</a:t>
            </a:r>
            <a:r>
              <a:rPr lang="en-US" baseline="0" dirty="0"/>
              <a:t> we see that the red stock has a very high variance (in our case high risk).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green stock has a very high variance (in our case low risk)</a:t>
            </a:r>
            <a:endParaRPr lang="en-US" dirty="0"/>
          </a:p>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7</a:t>
            </a:fld>
            <a:endParaRPr lang="en-US"/>
          </a:p>
        </p:txBody>
      </p:sp>
    </p:spTree>
    <p:extLst>
      <p:ext uri="{BB962C8B-B14F-4D97-AF65-F5344CB8AC3E}">
        <p14:creationId xmlns:p14="http://schemas.microsoft.com/office/powerpoint/2010/main" val="3730226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DADC39E8-97B8-4D01-AC28-9B58F0B08D76}" type="slidenum">
              <a:rPr lang="en-US" smtClean="0"/>
              <a:t>8</a:t>
            </a:fld>
            <a:endParaRPr lang="en-US"/>
          </a:p>
        </p:txBody>
      </p:sp>
    </p:spTree>
    <p:extLst>
      <p:ext uri="{BB962C8B-B14F-4D97-AF65-F5344CB8AC3E}">
        <p14:creationId xmlns:p14="http://schemas.microsoft.com/office/powerpoint/2010/main" val="2930383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Ady</a:t>
            </a:r>
            <a:r>
              <a:rPr lang="en-US" dirty="0"/>
              <a:t> </a:t>
            </a:r>
            <a:r>
              <a:rPr lang="en-US" dirty="0" smtClean="0"/>
              <a:t>starts talking here (</a:t>
            </a:r>
            <a:r>
              <a:rPr lang="en-US" dirty="0" err="1" smtClean="0"/>
              <a:t>Alon</a:t>
            </a:r>
            <a:r>
              <a:rPr lang="en-US" dirty="0" smtClean="0"/>
              <a:t> stops)</a:t>
            </a:r>
            <a:endParaRPr lang="en-US" dirty="0"/>
          </a:p>
        </p:txBody>
      </p:sp>
      <p:sp>
        <p:nvSpPr>
          <p:cNvPr id="4" name="Slide Number Placeholder 3"/>
          <p:cNvSpPr>
            <a:spLocks noGrp="1"/>
          </p:cNvSpPr>
          <p:nvPr>
            <p:ph type="sldNum" sz="quarter" idx="5"/>
          </p:nvPr>
        </p:nvSpPr>
        <p:spPr/>
        <p:txBody>
          <a:bodyPr/>
          <a:lstStyle/>
          <a:p>
            <a:fld id="{DADC39E8-97B8-4D01-AC28-9B58F0B08D76}" type="slidenum">
              <a:rPr lang="en-US" smtClean="0"/>
              <a:t>9</a:t>
            </a:fld>
            <a:endParaRPr lang="en-US"/>
          </a:p>
        </p:txBody>
      </p:sp>
    </p:spTree>
    <p:extLst>
      <p:ext uri="{BB962C8B-B14F-4D97-AF65-F5344CB8AC3E}">
        <p14:creationId xmlns:p14="http://schemas.microsoft.com/office/powerpoint/2010/main" val="347000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EA7947-E287-4738-8C82-07CE4F01EF03}" type="datetime2">
              <a:rPr lang="en-US" smtClean="0"/>
              <a:t>Thursday, June 10, 2021</a:t>
            </a:fld>
            <a:endParaRPr lang="en-US" dirty="0"/>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80147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Thursday, June 10, 2021</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5712494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Thursday, June 10, 2021</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095491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Thursday, June 10, 2021</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15074492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Thursday, June 10, 2021</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0562755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Thursday, June 10, 2021</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32442022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2EBD84-71F4-4271-8C46-0D47C0A9B12E}" type="datetime2">
              <a:rPr lang="en-US" smtClean="0"/>
              <a:t>Thursday, June 10, 2021</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28150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AE0CE1-F450-4107-B2CB-17B18F8A3F4A}" type="datetime2">
              <a:rPr lang="en-US" smtClean="0"/>
              <a:t>Thursday, June 10, 2021</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70835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8C025-CD7A-4966-867E-81CF82B15267}" type="datetime2">
              <a:rPr lang="en-US" smtClean="0"/>
              <a:t>Thursday, June 10, 2021</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2185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809929-0719-4517-94D6-FDF7F99E70F6}" type="datetime2">
              <a:rPr lang="en-US" smtClean="0"/>
              <a:t>Thursday, June 10, 2021</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0776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E95673-5512-4AAA-9AEB-E00C61EC65D5}" type="datetime2">
              <a:rPr lang="en-US" smtClean="0"/>
              <a:t>Thursday, June 10, 2021</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27894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3138FA-2E87-4873-8BBA-13E447C9A99A}" type="datetime2">
              <a:rPr lang="en-US" smtClean="0"/>
              <a:t>Thursday, June 10, 2021</a:t>
            </a:fld>
            <a:endParaRPr lang="en-US"/>
          </a:p>
        </p:txBody>
      </p:sp>
      <p:sp>
        <p:nvSpPr>
          <p:cNvPr id="8" name="Footer Placeholder 7"/>
          <p:cNvSpPr>
            <a:spLocks noGrp="1"/>
          </p:cNvSpPr>
          <p:nvPr>
            <p:ph type="ftr" sz="quarter" idx="11"/>
          </p:nvPr>
        </p:nvSpPr>
        <p:spPr/>
        <p:txBody>
          <a:bodyPr/>
          <a:lstStyle/>
          <a:p>
            <a:r>
              <a:rPr lang="en-US"/>
              <a:t>Sample Footer</a:t>
            </a:r>
          </a:p>
        </p:txBody>
      </p:sp>
      <p:sp>
        <p:nvSpPr>
          <p:cNvPr id="9" name="Slide Number Placeholder 8"/>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52578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5BB40A-97BD-4BFB-B639-0BFF95FDE8B7}" type="datetime2">
              <a:rPr lang="en-US" smtClean="0"/>
              <a:t>Thursday, June 10, 2021</a:t>
            </a:fld>
            <a:endParaRPr lang="en-US"/>
          </a:p>
        </p:txBody>
      </p:sp>
      <p:sp>
        <p:nvSpPr>
          <p:cNvPr id="4" name="Footer Placeholder 3"/>
          <p:cNvSpPr>
            <a:spLocks noGrp="1"/>
          </p:cNvSpPr>
          <p:nvPr>
            <p:ph type="ftr" sz="quarter" idx="11"/>
          </p:nvPr>
        </p:nvSpPr>
        <p:spPr/>
        <p:txBody>
          <a:bodyPr/>
          <a:lstStyle/>
          <a:p>
            <a:r>
              <a:rPr lang="en-US"/>
              <a:t>Sample Footer</a:t>
            </a:r>
          </a:p>
        </p:txBody>
      </p:sp>
      <p:sp>
        <p:nvSpPr>
          <p:cNvPr id="5" name="Slide Number Placeholder 4"/>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3238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9E0E3-ECF6-4CFE-8698-AEFEBCECC3C0}" type="datetime2">
              <a:rPr lang="en-US" smtClean="0"/>
              <a:t>Thursday, June 10, 2021</a:t>
            </a:fld>
            <a:endParaRPr lang="en-US"/>
          </a:p>
        </p:txBody>
      </p:sp>
      <p:sp>
        <p:nvSpPr>
          <p:cNvPr id="3" name="Footer Placeholder 2"/>
          <p:cNvSpPr>
            <a:spLocks noGrp="1"/>
          </p:cNvSpPr>
          <p:nvPr>
            <p:ph type="ftr" sz="quarter" idx="11"/>
          </p:nvPr>
        </p:nvSpPr>
        <p:spPr/>
        <p:txBody>
          <a:bodyPr/>
          <a:lstStyle/>
          <a:p>
            <a:r>
              <a:rPr lang="en-US"/>
              <a:t>Sample Footer</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32528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462FC-960E-4740-921F-B36862979F21}" type="datetime2">
              <a:rPr lang="en-US" smtClean="0"/>
              <a:t>Thursday, June 10, 2021</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9180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0BC9E2-CB44-4C05-9BB5-496C18A241E0}" type="datetime2">
              <a:rPr lang="en-US" smtClean="0"/>
              <a:t>Thursday, June 10, 2021</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12647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46CB39B-5F4C-4A7E-9BE3-AAFD45576D16}" type="datetime2">
              <a:rPr lang="en-US" smtClean="0"/>
              <a:t>Thursday, June 10, 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95549841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mannor/python_numerical_optimizations/tree/main/final_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alphapowertrading.com/quantopian/CAPM_Revisited_01.html"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hasolidit.com/"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Markowitz_model" TargetMode="External"/><Relationship Id="rId4" Type="http://schemas.openxmlformats.org/officeDocument/2006/relationships/hyperlink" Target="https://en.wikipedia.org/wiki/Modern_portfolio_theory"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centerpointsecurities.com/liquidity-volatility-day-trad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kaggle.com/borismarjanovic/price-volume-data-for-all-us-stocks-etf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79770" y="540321"/>
            <a:ext cx="8288032" cy="901751"/>
          </a:xfrm>
        </p:spPr>
        <p:txBody>
          <a:bodyPr>
            <a:normAutofit/>
          </a:bodyPr>
          <a:lstStyle/>
          <a:p>
            <a:pPr algn="l"/>
            <a:r>
              <a:rPr lang="en-US" sz="4300" dirty="0"/>
              <a:t>Portfolio optimization</a:t>
            </a:r>
          </a:p>
        </p:txBody>
      </p:sp>
      <p:sp>
        <p:nvSpPr>
          <p:cNvPr id="7" name="מלבן 6"/>
          <p:cNvSpPr/>
          <p:nvPr/>
        </p:nvSpPr>
        <p:spPr>
          <a:xfrm>
            <a:off x="1" y="5911380"/>
            <a:ext cx="11668990" cy="369332"/>
          </a:xfrm>
          <a:prstGeom prst="rect">
            <a:avLst/>
          </a:prstGeom>
        </p:spPr>
        <p:txBody>
          <a:bodyPr wrap="square">
            <a:spAutoFit/>
          </a:bodyPr>
          <a:lstStyle/>
          <a:p>
            <a:r>
              <a:rPr lang="en-US" dirty="0">
                <a:solidFill>
                  <a:srgbClr val="0070C0"/>
                </a:solidFill>
                <a:hlinkClick r:id="rId3"/>
              </a:rPr>
              <a:t>https://github.com/Amannor/python_numerical_optimizations/tree/main/final_project</a:t>
            </a:r>
            <a:endParaRPr lang="en-US" dirty="0">
              <a:solidFill>
                <a:srgbClr val="0070C0"/>
              </a:solidFill>
            </a:endParaRPr>
          </a:p>
        </p:txBody>
      </p:sp>
      <p:sp>
        <p:nvSpPr>
          <p:cNvPr id="10" name="Title 1">
            <a:extLst>
              <a:ext uri="{FF2B5EF4-FFF2-40B4-BE49-F238E27FC236}">
                <a16:creationId xmlns:a16="http://schemas.microsoft.com/office/drawing/2014/main" xmlns="" id="{AA265D1F-FC14-4871-AAF2-295D65DB6BF6}"/>
              </a:ext>
            </a:extLst>
          </p:cNvPr>
          <p:cNvSpPr txBox="1">
            <a:spLocks/>
          </p:cNvSpPr>
          <p:nvPr/>
        </p:nvSpPr>
        <p:spPr>
          <a:xfrm>
            <a:off x="613064" y="1600201"/>
            <a:ext cx="9054738" cy="4052454"/>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300" dirty="0"/>
              <a:t>Final project – numerical optimization with Python</a:t>
            </a:r>
          </a:p>
          <a:p>
            <a:pPr algn="l"/>
            <a:endParaRPr lang="en-US" sz="4300" dirty="0"/>
          </a:p>
          <a:p>
            <a:pPr algn="r" rtl="1"/>
            <a:r>
              <a:rPr lang="en-US" sz="4300" dirty="0" err="1"/>
              <a:t>Alon</a:t>
            </a:r>
            <a:r>
              <a:rPr lang="en-US" sz="4300" dirty="0"/>
              <a:t> </a:t>
            </a:r>
            <a:r>
              <a:rPr lang="en-US" sz="4300" dirty="0" err="1"/>
              <a:t>Mannor</a:t>
            </a:r>
            <a:endParaRPr lang="en-US" sz="4300" dirty="0"/>
          </a:p>
          <a:p>
            <a:pPr algn="r" rtl="1"/>
            <a:r>
              <a:rPr lang="en-US" sz="4300" dirty="0" err="1"/>
              <a:t>Ady</a:t>
            </a:r>
            <a:r>
              <a:rPr lang="en-US" sz="4300" dirty="0"/>
              <a:t> Michelson</a:t>
            </a:r>
          </a:p>
        </p:txBody>
      </p:sp>
      <p:sp>
        <p:nvSpPr>
          <p:cNvPr id="11" name="מלבן 10"/>
          <p:cNvSpPr/>
          <p:nvPr/>
        </p:nvSpPr>
        <p:spPr>
          <a:xfrm>
            <a:off x="1" y="5532600"/>
            <a:ext cx="3900054" cy="369332"/>
          </a:xfrm>
          <a:prstGeom prst="rect">
            <a:avLst/>
          </a:prstGeom>
        </p:spPr>
        <p:txBody>
          <a:bodyPr wrap="square">
            <a:spAutoFit/>
          </a:bodyPr>
          <a:lstStyle/>
          <a:p>
            <a:r>
              <a:rPr lang="en-US" dirty="0">
                <a:solidFill>
                  <a:schemeClr val="accent1"/>
                </a:solidFill>
                <a:latin typeface="+mj-lt"/>
                <a:ea typeface="+mj-ea"/>
                <a:cs typeface="+mj-cs"/>
              </a:rPr>
              <a:t>All code and plots can be found at:</a:t>
            </a:r>
          </a:p>
        </p:txBody>
      </p:sp>
    </p:spTree>
    <p:extLst>
      <p:ext uri="{BB962C8B-B14F-4D97-AF65-F5344CB8AC3E}">
        <p14:creationId xmlns:p14="http://schemas.microsoft.com/office/powerpoint/2010/main" val="737804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a:bodyPr>
          <a:lstStyle/>
          <a:p>
            <a:pPr algn="l"/>
            <a:r>
              <a:rPr lang="en-US" sz="4800" dirty="0"/>
              <a:t>Model the problem</a:t>
            </a:r>
          </a:p>
        </p:txBody>
      </p:sp>
      <p:sp>
        <p:nvSpPr>
          <p:cNvPr id="4" name="TextBox 3">
            <a:extLst>
              <a:ext uri="{FF2B5EF4-FFF2-40B4-BE49-F238E27FC236}">
                <a16:creationId xmlns:a16="http://schemas.microsoft.com/office/drawing/2014/main" xmlns="" id="{57FB9072-9A5E-4CEE-9BB6-E59E7CEF08D0}"/>
              </a:ext>
            </a:extLst>
          </p:cNvPr>
          <p:cNvSpPr txBox="1"/>
          <p:nvPr/>
        </p:nvSpPr>
        <p:spPr>
          <a:xfrm>
            <a:off x="1453415" y="2387065"/>
            <a:ext cx="7594332" cy="923330"/>
          </a:xfrm>
          <a:prstGeom prst="rect">
            <a:avLst/>
          </a:prstGeom>
          <a:noFill/>
        </p:spPr>
        <p:txBody>
          <a:bodyPr wrap="square" rtlCol="0">
            <a:spAutoFit/>
          </a:bodyPr>
          <a:lstStyle/>
          <a:p>
            <a:r>
              <a:rPr lang="en-US" dirty="0"/>
              <a:t>Portfolio theory studies how to model this tradeoff given a collection of n possible investments with returns </a:t>
            </a:r>
            <a:r>
              <a:rPr lang="en-US" dirty="0" err="1"/>
              <a:t>ri</a:t>
            </a:r>
            <a:r>
              <a:rPr lang="en-US" dirty="0"/>
              <a:t> , </a:t>
            </a:r>
            <a:r>
              <a:rPr lang="en-US" dirty="0" err="1"/>
              <a:t>i</a:t>
            </a:r>
            <a:r>
              <a:rPr lang="en-US" dirty="0"/>
              <a:t>  1, 2,..., n.</a:t>
            </a:r>
            <a:endParaRPr lang="he-IL" dirty="0"/>
          </a:p>
          <a:p>
            <a:endParaRPr lang="en-US" dirty="0"/>
          </a:p>
        </p:txBody>
      </p:sp>
      <p:pic>
        <p:nvPicPr>
          <p:cNvPr id="6" name="Picture 5">
            <a:extLst>
              <a:ext uri="{FF2B5EF4-FFF2-40B4-BE49-F238E27FC236}">
                <a16:creationId xmlns:a16="http://schemas.microsoft.com/office/drawing/2014/main" xmlns="" id="{8AD44640-AA71-43A0-AA41-E7ED606157B8}"/>
              </a:ext>
            </a:extLst>
          </p:cNvPr>
          <p:cNvPicPr>
            <a:picLocks noChangeAspect="1"/>
          </p:cNvPicPr>
          <p:nvPr/>
        </p:nvPicPr>
        <p:blipFill>
          <a:blip r:embed="rId3"/>
          <a:stretch>
            <a:fillRect/>
          </a:stretch>
        </p:blipFill>
        <p:spPr>
          <a:xfrm>
            <a:off x="1453415" y="3164879"/>
            <a:ext cx="1397072" cy="1028753"/>
          </a:xfrm>
          <a:prstGeom prst="rect">
            <a:avLst/>
          </a:prstGeom>
        </p:spPr>
      </p:pic>
      <p:pic>
        <p:nvPicPr>
          <p:cNvPr id="8" name="Picture 7">
            <a:extLst>
              <a:ext uri="{FF2B5EF4-FFF2-40B4-BE49-F238E27FC236}">
                <a16:creationId xmlns:a16="http://schemas.microsoft.com/office/drawing/2014/main" xmlns="" id="{AADDDEFC-C0C9-4941-BB21-A3EDD63DB663}"/>
              </a:ext>
            </a:extLst>
          </p:cNvPr>
          <p:cNvPicPr>
            <a:picLocks noChangeAspect="1"/>
          </p:cNvPicPr>
          <p:nvPr/>
        </p:nvPicPr>
        <p:blipFill>
          <a:blip r:embed="rId4"/>
          <a:stretch>
            <a:fillRect/>
          </a:stretch>
        </p:blipFill>
        <p:spPr>
          <a:xfrm>
            <a:off x="961942" y="3995611"/>
            <a:ext cx="4572235" cy="889046"/>
          </a:xfrm>
          <a:prstGeom prst="rect">
            <a:avLst/>
          </a:prstGeom>
        </p:spPr>
      </p:pic>
      <p:pic>
        <p:nvPicPr>
          <p:cNvPr id="10" name="Picture 9">
            <a:extLst>
              <a:ext uri="{FF2B5EF4-FFF2-40B4-BE49-F238E27FC236}">
                <a16:creationId xmlns:a16="http://schemas.microsoft.com/office/drawing/2014/main" xmlns="" id="{1994F54B-E4E7-4481-80ED-AE73565D4A69}"/>
              </a:ext>
            </a:extLst>
          </p:cNvPr>
          <p:cNvPicPr>
            <a:picLocks noChangeAspect="1"/>
          </p:cNvPicPr>
          <p:nvPr/>
        </p:nvPicPr>
        <p:blipFill>
          <a:blip r:embed="rId5"/>
          <a:stretch>
            <a:fillRect/>
          </a:stretch>
        </p:blipFill>
        <p:spPr>
          <a:xfrm>
            <a:off x="1197098" y="4708238"/>
            <a:ext cx="5581937" cy="742988"/>
          </a:xfrm>
          <a:prstGeom prst="rect">
            <a:avLst/>
          </a:prstGeom>
        </p:spPr>
      </p:pic>
      <p:pic>
        <p:nvPicPr>
          <p:cNvPr id="14" name="Picture 13">
            <a:extLst>
              <a:ext uri="{FF2B5EF4-FFF2-40B4-BE49-F238E27FC236}">
                <a16:creationId xmlns:a16="http://schemas.microsoft.com/office/drawing/2014/main" xmlns="" id="{7F49D3FE-1871-4CAA-9EE7-2F2E121DCCF4}"/>
              </a:ext>
            </a:extLst>
          </p:cNvPr>
          <p:cNvPicPr>
            <a:picLocks noChangeAspect="1"/>
          </p:cNvPicPr>
          <p:nvPr/>
        </p:nvPicPr>
        <p:blipFill>
          <a:blip r:embed="rId6"/>
          <a:stretch>
            <a:fillRect/>
          </a:stretch>
        </p:blipFill>
        <p:spPr>
          <a:xfrm>
            <a:off x="1197098" y="5307615"/>
            <a:ext cx="5420004" cy="1066855"/>
          </a:xfrm>
          <a:prstGeom prst="rect">
            <a:avLst/>
          </a:prstGeom>
        </p:spPr>
      </p:pic>
      <p:sp>
        <p:nvSpPr>
          <p:cNvPr id="15" name="TextBox 14">
            <a:extLst>
              <a:ext uri="{FF2B5EF4-FFF2-40B4-BE49-F238E27FC236}">
                <a16:creationId xmlns:a16="http://schemas.microsoft.com/office/drawing/2014/main" xmlns="" id="{97064296-A7B0-46D0-A712-3CDC8816B257}"/>
              </a:ext>
            </a:extLst>
          </p:cNvPr>
          <p:cNvSpPr txBox="1"/>
          <p:nvPr/>
        </p:nvSpPr>
        <p:spPr>
          <a:xfrm>
            <a:off x="6549992" y="5621154"/>
            <a:ext cx="1737360" cy="646331"/>
          </a:xfrm>
          <a:prstGeom prst="rect">
            <a:avLst/>
          </a:prstGeom>
          <a:noFill/>
        </p:spPr>
        <p:txBody>
          <a:bodyPr wrap="square" rtlCol="0">
            <a:spAutoFit/>
          </a:bodyPr>
          <a:lstStyle/>
          <a:p>
            <a:r>
              <a:rPr lang="el-GR" dirty="0"/>
              <a:t>κ</a:t>
            </a:r>
            <a:r>
              <a:rPr lang="en-US" dirty="0"/>
              <a:t> is the risk tolerance</a:t>
            </a:r>
          </a:p>
        </p:txBody>
      </p:sp>
    </p:spTree>
    <p:extLst>
      <p:ext uri="{BB962C8B-B14F-4D97-AF65-F5344CB8AC3E}">
        <p14:creationId xmlns:p14="http://schemas.microsoft.com/office/powerpoint/2010/main" val="273182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The optimization algorithm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2BC34875-6DA8-4560-9404-8032F16E37EA}"/>
                  </a:ext>
                </a:extLst>
              </p:cNvPr>
              <p:cNvSpPr txBox="1"/>
              <p:nvPr/>
            </p:nvSpPr>
            <p:spPr>
              <a:xfrm>
                <a:off x="923405" y="2853882"/>
                <a:ext cx="8629660" cy="1644553"/>
              </a:xfrm>
              <a:prstGeom prst="rect">
                <a:avLst/>
              </a:prstGeom>
              <a:noFill/>
            </p:spPr>
            <p:txBody>
              <a:bodyPr wrap="square" rtlCol="0">
                <a:spAutoFit/>
              </a:bodyPr>
              <a:lstStyle/>
              <a:p>
                <a:r>
                  <a:rPr lang="en-US" b="1" u="sng" dirty="0"/>
                  <a:t>Barrier method:</a:t>
                </a:r>
              </a:p>
              <a:p>
                <a:r>
                  <a:rPr lang="en-US" dirty="0"/>
                  <a:t>Given a strictly feasible 𝑥 =</a:t>
                </a:r>
                <a14:m>
                  <m:oMath xmlns:m="http://schemas.openxmlformats.org/officeDocument/2006/math">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e>
                    </m:d>
                  </m:oMath>
                </a14:m>
                <a:r>
                  <a:rPr lang="en-US" dirty="0"/>
                  <a:t>,  an initial 𝑡 &gt; 0, u&gt; 1 and tolerance 𝜖 &gt; 0</a:t>
                </a:r>
              </a:p>
              <a:p>
                <a:r>
                  <a:rPr lang="en-US" dirty="0"/>
                  <a:t>n= number of stocks</a:t>
                </a:r>
              </a:p>
              <a:p>
                <a:endParaRPr lang="en-US" dirty="0"/>
              </a:p>
              <a:p>
                <a:r>
                  <a:rPr lang="en-US" dirty="0"/>
                  <a:t>1.Compute 𝑥*(t)  by solving min </a:t>
                </a:r>
                <a:r>
                  <a:rPr lang="en-US" sz="2000" dirty="0">
                    <a:latin typeface="+mj-lt"/>
                  </a:rPr>
                  <a:t>-t</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𝑇</m:t>
                        </m:r>
                      </m:sup>
                    </m:sSup>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𝑡𝑘</m:t>
                    </m:r>
                  </m:oMath>
                </a14:m>
                <a:r>
                  <a:rPr lang="en-US" sz="2000" dirty="0">
                    <a:latin typeface="+mj-lt"/>
                  </a:rPr>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𝑇</m:t>
                        </m:r>
                      </m:sup>
                    </m:sSup>
                  </m:oMath>
                </a14:m>
                <a:r>
                  <a:rPr lang="en-US" sz="2000" dirty="0">
                    <a:latin typeface="+mj-lt"/>
                  </a:rPr>
                  <a:t>Gx  -</a:t>
                </a:r>
                <a:r>
                  <a:rPr lang="en-US" sz="2000" dirty="0">
                    <a:ea typeface="Cambria Math" panose="02040503050406030204" pitchFamily="18" charset="0"/>
                  </a:rPr>
                  <a:t>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r>
                          <m:rPr>
                            <m:brk m:alnAt="23"/>
                          </m:rP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e>
                        <m:r>
                          <m:rPr>
                            <m:sty m:val="p"/>
                          </m:rPr>
                          <a:rPr lang="en-US" sz="2000" b="0" i="0" smtClean="0">
                            <a:latin typeface="Cambria Math" panose="02040503050406030204" pitchFamily="18" charset="0"/>
                            <a:ea typeface="Cambria Math" panose="02040503050406030204" pitchFamily="18" charset="0"/>
                          </a:rPr>
                          <m:t>log</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e>
                    </m:nary>
                  </m:oMath>
                </a14:m>
                <a:endParaRPr lang="en-US" sz="2000" dirty="0"/>
              </a:p>
            </p:txBody>
          </p:sp>
        </mc:Choice>
        <mc:Fallback xmlns="">
          <p:sp>
            <p:nvSpPr>
              <p:cNvPr id="6" name="TextBox 5">
                <a:extLst>
                  <a:ext uri="{FF2B5EF4-FFF2-40B4-BE49-F238E27FC236}">
                    <a16:creationId xmlns:a16="http://schemas.microsoft.com/office/drawing/2014/main" id="{2BC34875-6DA8-4560-9404-8032F16E37EA}"/>
                  </a:ext>
                </a:extLst>
              </p:cNvPr>
              <p:cNvSpPr txBox="1">
                <a:spLocks noRot="1" noChangeAspect="1" noMove="1" noResize="1" noEditPoints="1" noAdjustHandles="1" noChangeArrowheads="1" noChangeShapeType="1" noTextEdit="1"/>
              </p:cNvSpPr>
              <p:nvPr/>
            </p:nvSpPr>
            <p:spPr>
              <a:xfrm>
                <a:off x="923405" y="2853882"/>
                <a:ext cx="8629660" cy="1644553"/>
              </a:xfrm>
              <a:prstGeom prst="rect">
                <a:avLst/>
              </a:prstGeom>
              <a:blipFill>
                <a:blip r:embed="rId3"/>
                <a:stretch>
                  <a:fillRect l="-565" t="-2222" b="-4407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xmlns="" id="{4449322E-263F-4B87-BBDC-3F8625B7FA55}"/>
              </a:ext>
            </a:extLst>
          </p:cNvPr>
          <p:cNvSpPr txBox="1"/>
          <p:nvPr/>
        </p:nvSpPr>
        <p:spPr>
          <a:xfrm>
            <a:off x="5640404" y="2971800"/>
            <a:ext cx="914400" cy="914400"/>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382E146E-3D52-499A-B76C-89AE4B17193E}"/>
                  </a:ext>
                </a:extLst>
              </p:cNvPr>
              <p:cNvSpPr txBox="1"/>
              <p:nvPr/>
            </p:nvSpPr>
            <p:spPr>
              <a:xfrm>
                <a:off x="985969" y="4508065"/>
                <a:ext cx="8764423" cy="1570943"/>
              </a:xfrm>
              <a:prstGeom prst="rect">
                <a:avLst/>
              </a:prstGeom>
              <a:noFill/>
            </p:spPr>
            <p:txBody>
              <a:bodyPr wrap="square" rtlCol="0">
                <a:spAutoFit/>
              </a:bodyPr>
              <a:lstStyle/>
              <a:p>
                <a:r>
                  <a:rPr lang="en-US" dirty="0"/>
                  <a:t>s.t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oMath>
                </a14:m>
                <a:r>
                  <a:rPr lang="en-US" dirty="0"/>
                  <a:t> =1 (using Newton method)</a:t>
                </a:r>
              </a:p>
              <a:p>
                <a:endParaRPr lang="en-US" dirty="0"/>
              </a:p>
              <a:p>
                <a:r>
                  <a:rPr lang="en-US" dirty="0"/>
                  <a:t>2.Update 𝑥 ≔ 𝑥 *(t)</a:t>
                </a:r>
              </a:p>
              <a:p>
                <a:r>
                  <a:rPr lang="en-US" dirty="0"/>
                  <a:t>3.Check termination condition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𝑛</m:t>
                        </m:r>
                      </m:num>
                      <m:den>
                        <m:r>
                          <a:rPr lang="en-US" b="0" i="1" dirty="0" smtClean="0">
                            <a:latin typeface="Cambria Math" panose="02040503050406030204" pitchFamily="18" charset="0"/>
                          </a:rPr>
                          <m:t>𝑡</m:t>
                        </m:r>
                      </m:den>
                    </m:f>
                    <m:r>
                      <a:rPr lang="en-US" i="1" dirty="0" smtClean="0">
                        <a:latin typeface="Cambria Math" panose="02040503050406030204" pitchFamily="18" charset="0"/>
                      </a:rPr>
                      <m:t> </m:t>
                    </m:r>
                  </m:oMath>
                </a14:m>
                <a:r>
                  <a:rPr lang="en-US" dirty="0"/>
                  <a:t>&lt; 𝜖 </a:t>
                </a:r>
              </a:p>
              <a:p>
                <a:r>
                  <a:rPr lang="en-US" dirty="0"/>
                  <a:t>4. f termination condition is not met, increase 𝑡 = u𝑡 and repeat</a:t>
                </a:r>
              </a:p>
            </p:txBody>
          </p:sp>
        </mc:Choice>
        <mc:Fallback xmlns="">
          <p:sp>
            <p:nvSpPr>
              <p:cNvPr id="22" name="TextBox 21">
                <a:extLst>
                  <a:ext uri="{FF2B5EF4-FFF2-40B4-BE49-F238E27FC236}">
                    <a16:creationId xmlns:a16="http://schemas.microsoft.com/office/drawing/2014/main" id="{382E146E-3D52-499A-B76C-89AE4B17193E}"/>
                  </a:ext>
                </a:extLst>
              </p:cNvPr>
              <p:cNvSpPr txBox="1">
                <a:spLocks noRot="1" noChangeAspect="1" noMove="1" noResize="1" noEditPoints="1" noAdjustHandles="1" noChangeArrowheads="1" noChangeShapeType="1" noTextEdit="1"/>
              </p:cNvSpPr>
              <p:nvPr/>
            </p:nvSpPr>
            <p:spPr>
              <a:xfrm>
                <a:off x="985969" y="4508065"/>
                <a:ext cx="8764423" cy="1570943"/>
              </a:xfrm>
              <a:prstGeom prst="rect">
                <a:avLst/>
              </a:prstGeom>
              <a:blipFill>
                <a:blip r:embed="rId5"/>
                <a:stretch>
                  <a:fillRect l="-626" t="-28016" b="-54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7B3FD4B6-348E-41B6-9D60-481FAC965DA2}"/>
                  </a:ext>
                </a:extLst>
              </p:cNvPr>
              <p:cNvSpPr txBox="1"/>
              <p:nvPr/>
            </p:nvSpPr>
            <p:spPr>
              <a:xfrm>
                <a:off x="2422089" y="2075101"/>
                <a:ext cx="6099048" cy="401072"/>
              </a:xfrm>
              <a:prstGeom prst="rect">
                <a:avLst/>
              </a:prstGeom>
              <a:noFill/>
            </p:spPr>
            <p:txBody>
              <a:bodyPr wrap="square">
                <a:spAutoFit/>
              </a:bodyPr>
              <a:lstStyle/>
              <a:p>
                <a:r>
                  <a:rPr lang="en-US" sz="2000" dirty="0">
                    <a:latin typeface="+mj-lt"/>
                  </a:rPr>
                  <a:t>Min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𝑇</m:t>
                        </m:r>
                      </m:sup>
                    </m:sSup>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oMath>
                </a14:m>
                <a:r>
                  <a:rPr lang="en-US" sz="2000" dirty="0">
                    <a:latin typeface="+mj-lt"/>
                  </a:rPr>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𝑇</m:t>
                        </m:r>
                      </m:sup>
                    </m:sSup>
                  </m:oMath>
                </a14:m>
                <a:r>
                  <a:rPr lang="en-US" sz="2000" dirty="0">
                    <a:latin typeface="+mj-lt"/>
                  </a:rPr>
                  <a:t>Gx   subject to x</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m:rPr>
                            <m:brk m:alnAt="23"/>
                          </m:rP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e>
                    </m:nary>
                  </m:oMath>
                </a14:m>
                <a:endParaRPr lang="en-US" sz="2000" dirty="0">
                  <a:latin typeface="+mj-lt"/>
                </a:endParaRPr>
              </a:p>
            </p:txBody>
          </p:sp>
        </mc:Choice>
        <mc:Fallback xmlns="">
          <p:sp>
            <p:nvSpPr>
              <p:cNvPr id="9" name="TextBox 8">
                <a:extLst>
                  <a:ext uri="{FF2B5EF4-FFF2-40B4-BE49-F238E27FC236}">
                    <a16:creationId xmlns:a16="http://schemas.microsoft.com/office/drawing/2014/main" id="{7B3FD4B6-348E-41B6-9D60-481FAC965DA2}"/>
                  </a:ext>
                </a:extLst>
              </p:cNvPr>
              <p:cNvSpPr txBox="1">
                <a:spLocks noRot="1" noChangeAspect="1" noMove="1" noResize="1" noEditPoints="1" noAdjustHandles="1" noChangeArrowheads="1" noChangeShapeType="1" noTextEdit="1"/>
              </p:cNvSpPr>
              <p:nvPr/>
            </p:nvSpPr>
            <p:spPr>
              <a:xfrm>
                <a:off x="2422089" y="2075101"/>
                <a:ext cx="6099048" cy="401072"/>
              </a:xfrm>
              <a:prstGeom prst="rect">
                <a:avLst/>
              </a:prstGeom>
              <a:blipFill>
                <a:blip r:embed="rId6"/>
                <a:stretch>
                  <a:fillRect l="-999" t="-121212" b="-183333"/>
                </a:stretch>
              </a:blipFill>
            </p:spPr>
            <p:txBody>
              <a:bodyPr/>
              <a:lstStyle/>
              <a:p>
                <a:r>
                  <a:rPr lang="en-US">
                    <a:noFill/>
                  </a:rPr>
                  <a:t> </a:t>
                </a:r>
              </a:p>
            </p:txBody>
          </p:sp>
        </mc:Fallback>
      </mc:AlternateContent>
    </p:spTree>
    <p:extLst>
      <p:ext uri="{BB962C8B-B14F-4D97-AF65-F5344CB8AC3E}">
        <p14:creationId xmlns:p14="http://schemas.microsoft.com/office/powerpoint/2010/main" val="330291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The optimization algorithm</a:t>
            </a:r>
          </a:p>
        </p:txBody>
      </p:sp>
      <p:pic>
        <p:nvPicPr>
          <p:cNvPr id="9" name="Picture 8">
            <a:extLst>
              <a:ext uri="{FF2B5EF4-FFF2-40B4-BE49-F238E27FC236}">
                <a16:creationId xmlns:a16="http://schemas.microsoft.com/office/drawing/2014/main" xmlns="" id="{93B68949-31D4-46BD-8264-DD54D6AD6A0F}"/>
              </a:ext>
            </a:extLst>
          </p:cNvPr>
          <p:cNvPicPr>
            <a:picLocks noChangeAspect="1"/>
          </p:cNvPicPr>
          <p:nvPr/>
        </p:nvPicPr>
        <p:blipFill>
          <a:blip r:embed="rId3"/>
          <a:stretch>
            <a:fillRect/>
          </a:stretch>
        </p:blipFill>
        <p:spPr>
          <a:xfrm>
            <a:off x="1475251" y="2518893"/>
            <a:ext cx="6007409" cy="1428823"/>
          </a:xfrm>
          <a:prstGeom prst="rect">
            <a:avLst/>
          </a:prstGeom>
        </p:spPr>
      </p:pic>
      <p:pic>
        <p:nvPicPr>
          <p:cNvPr id="17" name="Picture 16">
            <a:extLst>
              <a:ext uri="{FF2B5EF4-FFF2-40B4-BE49-F238E27FC236}">
                <a16:creationId xmlns:a16="http://schemas.microsoft.com/office/drawing/2014/main" xmlns="" id="{D4957AAB-2A10-40C2-AE52-1668502D312E}"/>
              </a:ext>
            </a:extLst>
          </p:cNvPr>
          <p:cNvPicPr>
            <a:picLocks noChangeAspect="1"/>
          </p:cNvPicPr>
          <p:nvPr/>
        </p:nvPicPr>
        <p:blipFill>
          <a:blip r:embed="rId4"/>
          <a:stretch>
            <a:fillRect/>
          </a:stretch>
        </p:blipFill>
        <p:spPr>
          <a:xfrm>
            <a:off x="1526987" y="4455433"/>
            <a:ext cx="2101958" cy="584230"/>
          </a:xfrm>
          <a:prstGeom prst="rect">
            <a:avLst/>
          </a:prstGeom>
        </p:spPr>
      </p:pic>
      <p:sp>
        <p:nvSpPr>
          <p:cNvPr id="19" name="TextBox 18">
            <a:extLst>
              <a:ext uri="{FF2B5EF4-FFF2-40B4-BE49-F238E27FC236}">
                <a16:creationId xmlns:a16="http://schemas.microsoft.com/office/drawing/2014/main" xmlns="" id="{46235A5E-2D1B-4155-BD7C-7E0A7F7AF283}"/>
              </a:ext>
            </a:extLst>
          </p:cNvPr>
          <p:cNvSpPr txBox="1"/>
          <p:nvPr/>
        </p:nvSpPr>
        <p:spPr>
          <a:xfrm>
            <a:off x="1393436" y="2003390"/>
            <a:ext cx="2756255" cy="369332"/>
          </a:xfrm>
          <a:prstGeom prst="rect">
            <a:avLst/>
          </a:prstGeom>
          <a:noFill/>
        </p:spPr>
        <p:txBody>
          <a:bodyPr wrap="square" rtlCol="0">
            <a:spAutoFit/>
          </a:bodyPr>
          <a:lstStyle/>
          <a:p>
            <a:r>
              <a:rPr lang="en-US" b="1" u="sng" dirty="0"/>
              <a:t>Newton method:</a:t>
            </a:r>
          </a:p>
        </p:txBody>
      </p:sp>
      <p:pic>
        <p:nvPicPr>
          <p:cNvPr id="21" name="Picture 20">
            <a:extLst>
              <a:ext uri="{FF2B5EF4-FFF2-40B4-BE49-F238E27FC236}">
                <a16:creationId xmlns:a16="http://schemas.microsoft.com/office/drawing/2014/main" xmlns="" id="{D08558FB-B777-49D0-9B3D-C047EA9C1818}"/>
              </a:ext>
            </a:extLst>
          </p:cNvPr>
          <p:cNvPicPr>
            <a:picLocks noChangeAspect="1"/>
          </p:cNvPicPr>
          <p:nvPr/>
        </p:nvPicPr>
        <p:blipFill>
          <a:blip r:embed="rId5"/>
          <a:stretch>
            <a:fillRect/>
          </a:stretch>
        </p:blipFill>
        <p:spPr>
          <a:xfrm>
            <a:off x="1475251" y="4188657"/>
            <a:ext cx="4454754" cy="165108"/>
          </a:xfrm>
          <a:prstGeom prst="rect">
            <a:avLst/>
          </a:prstGeom>
        </p:spPr>
      </p:pic>
    </p:spTree>
    <p:extLst>
      <p:ext uri="{BB962C8B-B14F-4D97-AF65-F5344CB8AC3E}">
        <p14:creationId xmlns:p14="http://schemas.microsoft.com/office/powerpoint/2010/main" val="4069311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The optimization algorithm</a:t>
            </a:r>
          </a:p>
        </p:txBody>
      </p:sp>
      <p:pic>
        <p:nvPicPr>
          <p:cNvPr id="16" name="Picture 15">
            <a:extLst>
              <a:ext uri="{FF2B5EF4-FFF2-40B4-BE49-F238E27FC236}">
                <a16:creationId xmlns:a16="http://schemas.microsoft.com/office/drawing/2014/main" xmlns="" id="{9DB72249-566D-4E4B-8D8A-C1A1B49C033F}"/>
              </a:ext>
            </a:extLst>
          </p:cNvPr>
          <p:cNvPicPr>
            <a:picLocks noChangeAspect="1"/>
          </p:cNvPicPr>
          <p:nvPr/>
        </p:nvPicPr>
        <p:blipFill>
          <a:blip r:embed="rId3"/>
          <a:stretch>
            <a:fillRect/>
          </a:stretch>
        </p:blipFill>
        <p:spPr>
          <a:xfrm>
            <a:off x="2040506" y="1404452"/>
            <a:ext cx="5810549" cy="4334098"/>
          </a:xfrm>
          <a:prstGeom prst="rect">
            <a:avLst/>
          </a:prstGeom>
        </p:spPr>
      </p:pic>
    </p:spTree>
    <p:extLst>
      <p:ext uri="{BB962C8B-B14F-4D97-AF65-F5344CB8AC3E}">
        <p14:creationId xmlns:p14="http://schemas.microsoft.com/office/powerpoint/2010/main" val="408796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The optimization algorithm</a:t>
            </a:r>
          </a:p>
        </p:txBody>
      </p:sp>
      <p:pic>
        <p:nvPicPr>
          <p:cNvPr id="4" name="Picture 3">
            <a:extLst>
              <a:ext uri="{FF2B5EF4-FFF2-40B4-BE49-F238E27FC236}">
                <a16:creationId xmlns:a16="http://schemas.microsoft.com/office/drawing/2014/main" xmlns="" id="{162361B9-BE30-4183-96AD-A742C43EE528}"/>
              </a:ext>
            </a:extLst>
          </p:cNvPr>
          <p:cNvPicPr>
            <a:picLocks noChangeAspect="1"/>
          </p:cNvPicPr>
          <p:nvPr/>
        </p:nvPicPr>
        <p:blipFill>
          <a:blip r:embed="rId3"/>
          <a:stretch>
            <a:fillRect/>
          </a:stretch>
        </p:blipFill>
        <p:spPr>
          <a:xfrm>
            <a:off x="2550463" y="1538560"/>
            <a:ext cx="6520966" cy="4862240"/>
          </a:xfrm>
          <a:prstGeom prst="rect">
            <a:avLst/>
          </a:prstGeom>
        </p:spPr>
      </p:pic>
    </p:spTree>
    <p:extLst>
      <p:ext uri="{BB962C8B-B14F-4D97-AF65-F5344CB8AC3E}">
        <p14:creationId xmlns:p14="http://schemas.microsoft.com/office/powerpoint/2010/main" val="174743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a:bodyPr>
          <a:lstStyle/>
          <a:p>
            <a:pPr algn="l"/>
            <a:r>
              <a:rPr lang="en-US" sz="4800" dirty="0"/>
              <a:t>portfolio optimization</a:t>
            </a:r>
          </a:p>
        </p:txBody>
      </p:sp>
      <p:sp>
        <p:nvSpPr>
          <p:cNvPr id="3" name="Subtitle 2">
            <a:extLst>
              <a:ext uri="{FF2B5EF4-FFF2-40B4-BE49-F238E27FC236}">
                <a16:creationId xmlns:a16="http://schemas.microsoft.com/office/drawing/2014/main" xmlns="" id="{C756A9A3-2F2F-46E5-B0D3-51E98FB848D6}"/>
              </a:ext>
            </a:extLst>
          </p:cNvPr>
          <p:cNvSpPr>
            <a:spLocks noGrp="1"/>
          </p:cNvSpPr>
          <p:nvPr>
            <p:ph type="subTitle" idx="1"/>
          </p:nvPr>
        </p:nvSpPr>
        <p:spPr>
          <a:xfrm>
            <a:off x="985969" y="5569874"/>
            <a:ext cx="8288032" cy="701677"/>
          </a:xfrm>
        </p:spPr>
        <p:txBody>
          <a:bodyPr>
            <a:normAutofit/>
          </a:bodyPr>
          <a:lstStyle/>
          <a:p>
            <a:pPr algn="l"/>
            <a:r>
              <a:rPr lang="en-US" dirty="0"/>
              <a:t>By Alon </a:t>
            </a:r>
            <a:r>
              <a:rPr lang="en-US" dirty="0" err="1"/>
              <a:t>Mannor</a:t>
            </a:r>
            <a:r>
              <a:rPr lang="en-US" dirty="0"/>
              <a:t>  and Ady Michelson</a:t>
            </a:r>
          </a:p>
        </p:txBody>
      </p:sp>
    </p:spTree>
    <p:extLst>
      <p:ext uri="{BB962C8B-B14F-4D97-AF65-F5344CB8AC3E}">
        <p14:creationId xmlns:p14="http://schemas.microsoft.com/office/powerpoint/2010/main" val="25280861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Results and conclusions </a:t>
            </a:r>
          </a:p>
        </p:txBody>
      </p:sp>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5240" t="5607" r="8492" b="3788"/>
          <a:stretch/>
        </p:blipFill>
        <p:spPr>
          <a:xfrm>
            <a:off x="1195753" y="1244468"/>
            <a:ext cx="8551719" cy="5613532"/>
          </a:xfrm>
          <a:prstGeom prst="rect">
            <a:avLst/>
          </a:prstGeom>
        </p:spPr>
      </p:pic>
    </p:spTree>
    <p:extLst>
      <p:ext uri="{BB962C8B-B14F-4D97-AF65-F5344CB8AC3E}">
        <p14:creationId xmlns:p14="http://schemas.microsoft.com/office/powerpoint/2010/main" val="354925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27597" y="179244"/>
            <a:ext cx="8288032" cy="1225208"/>
          </a:xfrm>
        </p:spPr>
        <p:txBody>
          <a:bodyPr>
            <a:normAutofit/>
          </a:bodyPr>
          <a:lstStyle/>
          <a:p>
            <a:pPr algn="l"/>
            <a:r>
              <a:rPr lang="en-US" sz="4800" dirty="0"/>
              <a:t>Results and conclusions </a:t>
            </a:r>
          </a:p>
        </p:txBody>
      </p:sp>
      <p:pic>
        <p:nvPicPr>
          <p:cNvPr id="3" name="תמונה 2"/>
          <p:cNvPicPr>
            <a:picLocks noChangeAspect="1"/>
          </p:cNvPicPr>
          <p:nvPr/>
        </p:nvPicPr>
        <p:blipFill rotWithShape="1">
          <a:blip r:embed="rId3">
            <a:extLst>
              <a:ext uri="{28A0092B-C50C-407E-A947-70E740481C1C}">
                <a14:useLocalDpi xmlns:a14="http://schemas.microsoft.com/office/drawing/2010/main" val="0"/>
              </a:ext>
            </a:extLst>
          </a:blip>
          <a:srcRect l="4577" t="6970" r="9060" b="4394"/>
          <a:stretch/>
        </p:blipFill>
        <p:spPr>
          <a:xfrm>
            <a:off x="842238" y="1230331"/>
            <a:ext cx="8773391" cy="5627669"/>
          </a:xfrm>
          <a:prstGeom prst="rect">
            <a:avLst/>
          </a:prstGeom>
        </p:spPr>
      </p:pic>
    </p:spTree>
    <p:extLst>
      <p:ext uri="{BB962C8B-B14F-4D97-AF65-F5344CB8AC3E}">
        <p14:creationId xmlns:p14="http://schemas.microsoft.com/office/powerpoint/2010/main" val="3096547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0" y="881887"/>
            <a:ext cx="10973777" cy="1658113"/>
          </a:xfrm>
        </p:spPr>
        <p:txBody>
          <a:bodyPr>
            <a:normAutofit/>
          </a:bodyPr>
          <a:lstStyle/>
          <a:p>
            <a:pPr algn="l"/>
            <a:r>
              <a:rPr lang="en-US" sz="4800" dirty="0"/>
              <a:t>The efficient frontier -</a:t>
            </a:r>
            <a:br>
              <a:rPr lang="en-US" sz="4800" dirty="0"/>
            </a:br>
            <a:r>
              <a:rPr lang="en-US" sz="4800" dirty="0"/>
              <a:t>intuition</a:t>
            </a:r>
          </a:p>
        </p:txBody>
      </p:sp>
      <p:pic>
        <p:nvPicPr>
          <p:cNvPr id="4" name="תמונה 3"/>
          <p:cNvPicPr>
            <a:picLocks noChangeAspect="1"/>
          </p:cNvPicPr>
          <p:nvPr/>
        </p:nvPicPr>
        <p:blipFill rotWithShape="1">
          <a:blip r:embed="rId2">
            <a:extLst>
              <a:ext uri="{28A0092B-C50C-407E-A947-70E740481C1C}">
                <a14:useLocalDpi xmlns:a14="http://schemas.microsoft.com/office/drawing/2010/main" val="0"/>
              </a:ext>
            </a:extLst>
          </a:blip>
          <a:srcRect l="3205" t="5697" r="9686" b="3932"/>
          <a:stretch/>
        </p:blipFill>
        <p:spPr>
          <a:xfrm>
            <a:off x="3931138" y="1709380"/>
            <a:ext cx="7940431" cy="5148620"/>
          </a:xfrm>
          <a:prstGeom prst="rect">
            <a:avLst/>
          </a:prstGeom>
        </p:spPr>
      </p:pic>
    </p:spTree>
    <p:extLst>
      <p:ext uri="{BB962C8B-B14F-4D97-AF65-F5344CB8AC3E}">
        <p14:creationId xmlns:p14="http://schemas.microsoft.com/office/powerpoint/2010/main" val="3724641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0" y="881887"/>
            <a:ext cx="10973777" cy="1658113"/>
          </a:xfrm>
        </p:spPr>
        <p:txBody>
          <a:bodyPr>
            <a:normAutofit/>
          </a:bodyPr>
          <a:lstStyle/>
          <a:p>
            <a:pPr algn="l"/>
            <a:r>
              <a:rPr lang="en-US" sz="4800" dirty="0"/>
              <a:t>The efficient frontier -</a:t>
            </a:r>
            <a:br>
              <a:rPr lang="en-US" sz="4800" dirty="0"/>
            </a:br>
            <a:r>
              <a:rPr lang="en-US" sz="4800" dirty="0"/>
              <a:t>intuition</a:t>
            </a:r>
          </a:p>
        </p:txBody>
      </p:sp>
      <p:pic>
        <p:nvPicPr>
          <p:cNvPr id="3" name="תמונה 2"/>
          <p:cNvPicPr>
            <a:picLocks noChangeAspect="1"/>
          </p:cNvPicPr>
          <p:nvPr/>
        </p:nvPicPr>
        <p:blipFill rotWithShape="1">
          <a:blip r:embed="rId2">
            <a:extLst>
              <a:ext uri="{28A0092B-C50C-407E-A947-70E740481C1C}">
                <a14:useLocalDpi xmlns:a14="http://schemas.microsoft.com/office/drawing/2010/main" val="0"/>
              </a:ext>
            </a:extLst>
          </a:blip>
          <a:srcRect l="4060" t="5128" r="9544" b="4273"/>
          <a:stretch/>
        </p:blipFill>
        <p:spPr>
          <a:xfrm>
            <a:off x="4548554" y="1848487"/>
            <a:ext cx="7643446" cy="5009513"/>
          </a:xfrm>
          <a:prstGeom prst="rect">
            <a:avLst/>
          </a:prstGeom>
        </p:spPr>
      </p:pic>
    </p:spTree>
    <p:extLst>
      <p:ext uri="{BB962C8B-B14F-4D97-AF65-F5344CB8AC3E}">
        <p14:creationId xmlns:p14="http://schemas.microsoft.com/office/powerpoint/2010/main" val="2985905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79770" y="540321"/>
            <a:ext cx="8288032" cy="901751"/>
          </a:xfrm>
        </p:spPr>
        <p:txBody>
          <a:bodyPr>
            <a:normAutofit/>
          </a:bodyPr>
          <a:lstStyle/>
          <a:p>
            <a:pPr algn="l"/>
            <a:r>
              <a:rPr lang="en-US" sz="4300" dirty="0"/>
              <a:t>Portfolio optimization</a:t>
            </a:r>
          </a:p>
        </p:txBody>
      </p:sp>
      <p:pic>
        <p:nvPicPr>
          <p:cNvPr id="6" name="תמונה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53" y="2107096"/>
            <a:ext cx="11430000" cy="3590925"/>
          </a:xfrm>
          <a:prstGeom prst="rect">
            <a:avLst/>
          </a:prstGeom>
        </p:spPr>
      </p:pic>
    </p:spTree>
    <p:extLst>
      <p:ext uri="{BB962C8B-B14F-4D97-AF65-F5344CB8AC3E}">
        <p14:creationId xmlns:p14="http://schemas.microsoft.com/office/powerpoint/2010/main" val="101645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0" y="881887"/>
            <a:ext cx="10973777" cy="1658113"/>
          </a:xfrm>
        </p:spPr>
        <p:txBody>
          <a:bodyPr>
            <a:normAutofit/>
          </a:bodyPr>
          <a:lstStyle/>
          <a:p>
            <a:pPr algn="l"/>
            <a:r>
              <a:rPr lang="en-US" sz="4800" dirty="0"/>
              <a:t>The efficient frontier -</a:t>
            </a:r>
            <a:br>
              <a:rPr lang="en-US" sz="4800" dirty="0"/>
            </a:br>
            <a:r>
              <a:rPr lang="en-US" sz="4800" dirty="0"/>
              <a:t>intuition</a:t>
            </a:r>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4246" y="1873347"/>
            <a:ext cx="8307754" cy="4984653"/>
          </a:xfrm>
          <a:prstGeom prst="rect">
            <a:avLst/>
          </a:prstGeom>
        </p:spPr>
      </p:pic>
      <p:sp>
        <p:nvSpPr>
          <p:cNvPr id="5" name="מלבן 4"/>
          <p:cNvSpPr/>
          <p:nvPr/>
        </p:nvSpPr>
        <p:spPr>
          <a:xfrm>
            <a:off x="0" y="5934670"/>
            <a:ext cx="4110892" cy="923330"/>
          </a:xfrm>
          <a:prstGeom prst="rect">
            <a:avLst/>
          </a:prstGeom>
        </p:spPr>
        <p:txBody>
          <a:bodyPr wrap="square">
            <a:spAutoFit/>
          </a:bodyPr>
          <a:lstStyle/>
          <a:p>
            <a:r>
              <a:rPr lang="en-US" dirty="0"/>
              <a:t>Source: </a:t>
            </a:r>
            <a:r>
              <a:rPr lang="en-US" dirty="0">
                <a:hlinkClick r:id="rId3"/>
              </a:rPr>
              <a:t>http://alphapowertrading.com/quantopian/CAPM_Revisited_01.html</a:t>
            </a:r>
            <a:endParaRPr lang="en-US" dirty="0"/>
          </a:p>
        </p:txBody>
      </p:sp>
    </p:spTree>
    <p:extLst>
      <p:ext uri="{BB962C8B-B14F-4D97-AF65-F5344CB8AC3E}">
        <p14:creationId xmlns:p14="http://schemas.microsoft.com/office/powerpoint/2010/main" val="345237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0" y="881887"/>
            <a:ext cx="10973777" cy="821867"/>
          </a:xfrm>
        </p:spPr>
        <p:txBody>
          <a:bodyPr>
            <a:normAutofit fontScale="90000"/>
          </a:bodyPr>
          <a:lstStyle/>
          <a:p>
            <a:pPr algn="l"/>
            <a:r>
              <a:rPr lang="en-US" sz="4800" dirty="0"/>
              <a:t>Final note – real life</a:t>
            </a:r>
          </a:p>
        </p:txBody>
      </p:sp>
      <p:sp>
        <p:nvSpPr>
          <p:cNvPr id="5" name="מלבן 4"/>
          <p:cNvSpPr/>
          <p:nvPr/>
        </p:nvSpPr>
        <p:spPr>
          <a:xfrm>
            <a:off x="-62524" y="5919281"/>
            <a:ext cx="8120185" cy="523220"/>
          </a:xfrm>
          <a:prstGeom prst="rect">
            <a:avLst/>
          </a:prstGeom>
        </p:spPr>
        <p:txBody>
          <a:bodyPr wrap="square">
            <a:spAutoFit/>
          </a:bodyPr>
          <a:lstStyle/>
          <a:p>
            <a:r>
              <a:rPr lang="en-US" sz="1400" u="sng" dirty="0"/>
              <a:t>Recommended reading</a:t>
            </a:r>
            <a:r>
              <a:rPr lang="en-US" sz="1400" dirty="0"/>
              <a:t>:</a:t>
            </a:r>
          </a:p>
          <a:p>
            <a:r>
              <a:rPr lang="en-US" sz="1400" dirty="0">
                <a:hlinkClick r:id="rId3"/>
              </a:rPr>
              <a:t>https://www.hasolidit.com/</a:t>
            </a:r>
            <a:endParaRPr lang="en-US" sz="1400" dirty="0"/>
          </a:p>
        </p:txBody>
      </p:sp>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0887" y="1643360"/>
            <a:ext cx="3171825" cy="4752975"/>
          </a:xfrm>
          <a:prstGeom prst="rect">
            <a:avLst/>
          </a:prstGeom>
        </p:spPr>
      </p:pic>
      <p:pic>
        <p:nvPicPr>
          <p:cNvPr id="7" name="תמונה 6"/>
          <p:cNvPicPr>
            <a:picLocks noChangeAspect="1"/>
          </p:cNvPicPr>
          <p:nvPr/>
        </p:nvPicPr>
        <p:blipFill rotWithShape="1">
          <a:blip r:embed="rId5"/>
          <a:srcRect l="2528" t="17684" r="1135" b="8618"/>
          <a:stretch/>
        </p:blipFill>
        <p:spPr>
          <a:xfrm>
            <a:off x="0" y="1952650"/>
            <a:ext cx="8120184" cy="1101292"/>
          </a:xfrm>
          <a:prstGeom prst="rect">
            <a:avLst/>
          </a:prstGeom>
        </p:spPr>
      </p:pic>
    </p:spTree>
    <p:extLst>
      <p:ext uri="{BB962C8B-B14F-4D97-AF65-F5344CB8AC3E}">
        <p14:creationId xmlns:p14="http://schemas.microsoft.com/office/powerpoint/2010/main" val="2937892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66" y="518991"/>
            <a:ext cx="10225211" cy="5783490"/>
          </a:xfrm>
          <a:prstGeom prst="rect">
            <a:avLst/>
          </a:prstGeom>
        </p:spPr>
      </p:pic>
    </p:spTree>
    <p:extLst>
      <p:ext uri="{BB962C8B-B14F-4D97-AF65-F5344CB8AC3E}">
        <p14:creationId xmlns:p14="http://schemas.microsoft.com/office/powerpoint/2010/main" val="255141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fontScale="90000"/>
          </a:bodyPr>
          <a:lstStyle/>
          <a:p>
            <a:pPr algn="l"/>
            <a:r>
              <a:rPr lang="en-US" sz="4800" dirty="0"/>
              <a:t>Portfolio optimization – motivation</a:t>
            </a:r>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177" y="2212121"/>
            <a:ext cx="6858000" cy="3857625"/>
          </a:xfrm>
          <a:prstGeom prst="rect">
            <a:avLst/>
          </a:prstGeom>
        </p:spPr>
      </p:pic>
    </p:spTree>
    <p:extLst>
      <p:ext uri="{BB962C8B-B14F-4D97-AF65-F5344CB8AC3E}">
        <p14:creationId xmlns:p14="http://schemas.microsoft.com/office/powerpoint/2010/main" val="107329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fontScale="90000"/>
          </a:bodyPr>
          <a:lstStyle/>
          <a:p>
            <a:pPr algn="l"/>
            <a:r>
              <a:rPr lang="en-US" sz="4800" dirty="0"/>
              <a:t>Portfolio optimization – The problem</a:t>
            </a:r>
          </a:p>
        </p:txBody>
      </p:sp>
      <p:sp>
        <p:nvSpPr>
          <p:cNvPr id="6" name="Title 1">
            <a:extLst>
              <a:ext uri="{FF2B5EF4-FFF2-40B4-BE49-F238E27FC236}">
                <a16:creationId xmlns:a16="http://schemas.microsoft.com/office/drawing/2014/main" xmlns="" id="{AA265D1F-FC14-4871-AAF2-295D65DB6BF6}"/>
              </a:ext>
            </a:extLst>
          </p:cNvPr>
          <p:cNvSpPr txBox="1">
            <a:spLocks/>
          </p:cNvSpPr>
          <p:nvPr/>
        </p:nvSpPr>
        <p:spPr>
          <a:xfrm>
            <a:off x="1390160" y="2954528"/>
            <a:ext cx="8509743" cy="1507744"/>
          </a:xfrm>
          <a:prstGeom prst="rect">
            <a:avLst/>
          </a:prstGeom>
        </p:spPr>
        <p:txBody>
          <a:bodyPr vert="horz" lIns="91440" tIns="45720" rIns="91440" bIns="45720" rtlCol="0" anchor="b">
            <a:normAutofit fontScale="975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a:t>How to maximize profit while minimizing risk?</a:t>
            </a:r>
          </a:p>
        </p:txBody>
      </p:sp>
    </p:spTree>
    <p:extLst>
      <p:ext uri="{BB962C8B-B14F-4D97-AF65-F5344CB8AC3E}">
        <p14:creationId xmlns:p14="http://schemas.microsoft.com/office/powerpoint/2010/main" val="377012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fontScale="90000"/>
          </a:bodyPr>
          <a:lstStyle/>
          <a:p>
            <a:pPr algn="l"/>
            <a:r>
              <a:rPr lang="en-US" sz="4800" dirty="0"/>
              <a:t>Portfolio optimization – The solution</a:t>
            </a: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288" y="1494492"/>
            <a:ext cx="8205216" cy="4649623"/>
          </a:xfrm>
          <a:prstGeom prst="rect">
            <a:avLst/>
          </a:prstGeom>
        </p:spPr>
      </p:pic>
      <p:sp>
        <p:nvSpPr>
          <p:cNvPr id="7" name="מלבן 6"/>
          <p:cNvSpPr/>
          <p:nvPr/>
        </p:nvSpPr>
        <p:spPr>
          <a:xfrm>
            <a:off x="0" y="6144115"/>
            <a:ext cx="6021200" cy="646331"/>
          </a:xfrm>
          <a:prstGeom prst="rect">
            <a:avLst/>
          </a:prstGeom>
        </p:spPr>
        <p:txBody>
          <a:bodyPr wrap="none">
            <a:spAutoFit/>
          </a:bodyPr>
          <a:lstStyle/>
          <a:p>
            <a:r>
              <a:rPr lang="en-US" dirty="0">
                <a:hlinkClick r:id="rId4"/>
              </a:rPr>
              <a:t>https://en.wikipedia.org/wiki/Modern_portfolio_theory</a:t>
            </a:r>
            <a:r>
              <a:rPr lang="en-US" dirty="0"/>
              <a:t/>
            </a:r>
            <a:br>
              <a:rPr lang="en-US" dirty="0"/>
            </a:br>
            <a:r>
              <a:rPr lang="en-US" dirty="0">
                <a:hlinkClick r:id="rId5"/>
              </a:rPr>
              <a:t>https://en.wikipedia.org/wiki/Markowitz_model</a:t>
            </a:r>
            <a:r>
              <a:rPr lang="en-US" dirty="0"/>
              <a:t> </a:t>
            </a:r>
          </a:p>
        </p:txBody>
      </p:sp>
    </p:spTree>
    <p:extLst>
      <p:ext uri="{BB962C8B-B14F-4D97-AF65-F5344CB8AC3E}">
        <p14:creationId xmlns:p14="http://schemas.microsoft.com/office/powerpoint/2010/main" val="2441090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fontScale="90000"/>
          </a:bodyPr>
          <a:lstStyle/>
          <a:p>
            <a:pPr algn="l"/>
            <a:r>
              <a:rPr lang="en-US" sz="4800" dirty="0"/>
              <a:t>portfolio optimization – The (big?) question</a:t>
            </a:r>
          </a:p>
        </p:txBody>
      </p:sp>
      <p:sp>
        <p:nvSpPr>
          <p:cNvPr id="6" name="Title 1">
            <a:extLst>
              <a:ext uri="{FF2B5EF4-FFF2-40B4-BE49-F238E27FC236}">
                <a16:creationId xmlns:a16="http://schemas.microsoft.com/office/drawing/2014/main" xmlns="" id="{AA265D1F-FC14-4871-AAF2-295D65DB6BF6}"/>
              </a:ext>
            </a:extLst>
          </p:cNvPr>
          <p:cNvSpPr txBox="1">
            <a:spLocks/>
          </p:cNvSpPr>
          <p:nvPr/>
        </p:nvSpPr>
        <p:spPr>
          <a:xfrm>
            <a:off x="1390160" y="2954528"/>
            <a:ext cx="8509743" cy="1507744"/>
          </a:xfrm>
          <a:prstGeom prst="rect">
            <a:avLst/>
          </a:prstGeom>
        </p:spPr>
        <p:txBody>
          <a:bodyPr vert="horz" lIns="91440" tIns="45720" rIns="91440" bIns="45720" rtlCol="0" anchor="b">
            <a:normAutofit fontScale="90000" lnSpcReduction="100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a:t>What is risk?</a:t>
            </a:r>
          </a:p>
          <a:p>
            <a:pPr algn="ctr"/>
            <a:r>
              <a:rPr lang="en-US" sz="3600" dirty="0"/>
              <a:t>What is return?</a:t>
            </a:r>
          </a:p>
          <a:p>
            <a:pPr algn="ctr"/>
            <a:r>
              <a:rPr lang="en-US" sz="3600" dirty="0"/>
              <a:t>How do you model them</a:t>
            </a:r>
          </a:p>
        </p:txBody>
      </p:sp>
    </p:spTree>
    <p:extLst>
      <p:ext uri="{BB962C8B-B14F-4D97-AF65-F5344CB8AC3E}">
        <p14:creationId xmlns:p14="http://schemas.microsoft.com/office/powerpoint/2010/main" val="327310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390161" y="881888"/>
            <a:ext cx="8288032" cy="1225208"/>
          </a:xfrm>
        </p:spPr>
        <p:txBody>
          <a:bodyPr>
            <a:normAutofit fontScale="90000"/>
          </a:bodyPr>
          <a:lstStyle/>
          <a:p>
            <a:pPr algn="l"/>
            <a:r>
              <a:rPr lang="en-US" sz="4800" dirty="0"/>
              <a:t>portfolio optimization – The (big?) question</a:t>
            </a:r>
          </a:p>
        </p:txBody>
      </p:sp>
      <p:pic>
        <p:nvPicPr>
          <p:cNvPr id="3" name="תמונה 2"/>
          <p:cNvPicPr>
            <a:picLocks noChangeAspect="1"/>
          </p:cNvPicPr>
          <p:nvPr/>
        </p:nvPicPr>
        <p:blipFill rotWithShape="1">
          <a:blip r:embed="rId3">
            <a:extLst>
              <a:ext uri="{28A0092B-C50C-407E-A947-70E740481C1C}">
                <a14:useLocalDpi xmlns:a14="http://schemas.microsoft.com/office/drawing/2010/main" val="0"/>
              </a:ext>
            </a:extLst>
          </a:blip>
          <a:srcRect l="4144" t="9290" r="5375" b="5726"/>
          <a:stretch/>
        </p:blipFill>
        <p:spPr>
          <a:xfrm>
            <a:off x="2022881" y="2107096"/>
            <a:ext cx="7022592" cy="4023361"/>
          </a:xfrm>
          <a:prstGeom prst="rect">
            <a:avLst/>
          </a:prstGeom>
        </p:spPr>
      </p:pic>
      <p:sp>
        <p:nvSpPr>
          <p:cNvPr id="4" name="מלבן 3"/>
          <p:cNvSpPr/>
          <p:nvPr/>
        </p:nvSpPr>
        <p:spPr>
          <a:xfrm>
            <a:off x="217832" y="6211669"/>
            <a:ext cx="9255351" cy="369332"/>
          </a:xfrm>
          <a:prstGeom prst="rect">
            <a:avLst/>
          </a:prstGeom>
        </p:spPr>
        <p:txBody>
          <a:bodyPr wrap="square">
            <a:spAutoFit/>
          </a:bodyPr>
          <a:lstStyle/>
          <a:p>
            <a:r>
              <a:rPr lang="en-US" dirty="0"/>
              <a:t>Source: </a:t>
            </a:r>
            <a:r>
              <a:rPr lang="en-US" dirty="0">
                <a:hlinkClick r:id="rId4"/>
              </a:rPr>
              <a:t>https://centerpointsecurities.com/liquidity-volatility-day-trading/</a:t>
            </a:r>
            <a:endParaRPr lang="en-US" dirty="0"/>
          </a:p>
        </p:txBody>
      </p:sp>
    </p:spTree>
    <p:extLst>
      <p:ext uri="{BB962C8B-B14F-4D97-AF65-F5344CB8AC3E}">
        <p14:creationId xmlns:p14="http://schemas.microsoft.com/office/powerpoint/2010/main" val="69330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860613" y="775871"/>
            <a:ext cx="8288032" cy="1225208"/>
          </a:xfrm>
        </p:spPr>
        <p:txBody>
          <a:bodyPr>
            <a:normAutofit/>
          </a:bodyPr>
          <a:lstStyle/>
          <a:p>
            <a:pPr algn="l"/>
            <a:r>
              <a:rPr lang="en-US" sz="4800" dirty="0"/>
              <a:t>The data</a:t>
            </a:r>
          </a:p>
        </p:txBody>
      </p:sp>
      <p:pic>
        <p:nvPicPr>
          <p:cNvPr id="8" name="Picture 7">
            <a:extLst>
              <a:ext uri="{FF2B5EF4-FFF2-40B4-BE49-F238E27FC236}">
                <a16:creationId xmlns:a16="http://schemas.microsoft.com/office/drawing/2014/main" xmlns="" id="{7169AB2E-9324-4F1C-8895-98514EC5E46D}"/>
              </a:ext>
            </a:extLst>
          </p:cNvPr>
          <p:cNvPicPr>
            <a:picLocks noChangeAspect="1"/>
          </p:cNvPicPr>
          <p:nvPr/>
        </p:nvPicPr>
        <p:blipFill>
          <a:blip r:embed="rId3"/>
          <a:stretch>
            <a:fillRect/>
          </a:stretch>
        </p:blipFill>
        <p:spPr>
          <a:xfrm>
            <a:off x="1860612" y="2145183"/>
            <a:ext cx="8642153" cy="1560543"/>
          </a:xfrm>
          <a:prstGeom prst="rect">
            <a:avLst/>
          </a:prstGeom>
        </p:spPr>
      </p:pic>
      <p:sp>
        <p:nvSpPr>
          <p:cNvPr id="9" name="TextBox 8">
            <a:extLst>
              <a:ext uri="{FF2B5EF4-FFF2-40B4-BE49-F238E27FC236}">
                <a16:creationId xmlns:a16="http://schemas.microsoft.com/office/drawing/2014/main" xmlns="" id="{942DE03C-6F19-4B54-BD2A-19BA4694F7DE}"/>
              </a:ext>
            </a:extLst>
          </p:cNvPr>
          <p:cNvSpPr txBox="1"/>
          <p:nvPr/>
        </p:nvSpPr>
        <p:spPr>
          <a:xfrm>
            <a:off x="789984" y="5030339"/>
            <a:ext cx="8090094" cy="1200329"/>
          </a:xfrm>
          <a:prstGeom prst="rect">
            <a:avLst/>
          </a:prstGeom>
          <a:noFill/>
        </p:spPr>
        <p:txBody>
          <a:bodyPr wrap="square" rtlCol="0">
            <a:spAutoFit/>
          </a:bodyPr>
          <a:lstStyle/>
          <a:p>
            <a:r>
              <a:rPr lang="en-US" dirty="0"/>
              <a:t>Filtering:</a:t>
            </a:r>
          </a:p>
          <a:p>
            <a:endParaRPr lang="en-US" dirty="0"/>
          </a:p>
          <a:p>
            <a:pPr marL="342900" indent="-342900">
              <a:buAutoNum type="arabicPeriod"/>
            </a:pPr>
            <a:r>
              <a:rPr lang="en-US" dirty="0"/>
              <a:t>From domain world: volume, minimal price, trading time</a:t>
            </a:r>
          </a:p>
          <a:p>
            <a:pPr marL="342900" indent="-342900">
              <a:buAutoNum type="arabicPeriod"/>
            </a:pPr>
            <a:r>
              <a:rPr lang="en-US" dirty="0"/>
              <a:t>We chose 128 assets from 2012-2016</a:t>
            </a:r>
          </a:p>
        </p:txBody>
      </p:sp>
      <p:sp>
        <p:nvSpPr>
          <p:cNvPr id="3" name="מלבן 2"/>
          <p:cNvSpPr/>
          <p:nvPr/>
        </p:nvSpPr>
        <p:spPr>
          <a:xfrm>
            <a:off x="764758" y="6365654"/>
            <a:ext cx="10479741" cy="369332"/>
          </a:xfrm>
          <a:prstGeom prst="rect">
            <a:avLst/>
          </a:prstGeom>
        </p:spPr>
        <p:txBody>
          <a:bodyPr wrap="square">
            <a:spAutoFit/>
          </a:bodyPr>
          <a:lstStyle/>
          <a:p>
            <a:r>
              <a:rPr lang="en-US" dirty="0"/>
              <a:t>Source: </a:t>
            </a:r>
            <a:r>
              <a:rPr lang="en-US" dirty="0">
                <a:hlinkClick r:id="rId4"/>
              </a:rPr>
              <a:t>https://www.kaggle.com/borismarjanovic/price-volume-data-for-all-us-stocks-etfs</a:t>
            </a:r>
            <a:endParaRPr lang="en-US" dirty="0"/>
          </a:p>
        </p:txBody>
      </p:sp>
    </p:spTree>
    <p:extLst>
      <p:ext uri="{BB962C8B-B14F-4D97-AF65-F5344CB8AC3E}">
        <p14:creationId xmlns:p14="http://schemas.microsoft.com/office/powerpoint/2010/main" val="362469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65D1F-FC14-4871-AAF2-295D65DB6BF6}"/>
              </a:ext>
            </a:extLst>
          </p:cNvPr>
          <p:cNvSpPr>
            <a:spLocks noGrp="1"/>
          </p:cNvSpPr>
          <p:nvPr>
            <p:ph type="ctrTitle"/>
          </p:nvPr>
        </p:nvSpPr>
        <p:spPr>
          <a:xfrm>
            <a:off x="1860613" y="775871"/>
            <a:ext cx="8288032" cy="1225208"/>
          </a:xfrm>
        </p:spPr>
        <p:txBody>
          <a:bodyPr>
            <a:normAutofit/>
          </a:bodyPr>
          <a:lstStyle/>
          <a:p>
            <a:pPr algn="l"/>
            <a:r>
              <a:rPr lang="en-US" sz="4800" dirty="0"/>
              <a:t>The data</a:t>
            </a:r>
          </a:p>
        </p:txBody>
      </p:sp>
      <p:pic>
        <p:nvPicPr>
          <p:cNvPr id="8" name="Picture 7">
            <a:extLst>
              <a:ext uri="{FF2B5EF4-FFF2-40B4-BE49-F238E27FC236}">
                <a16:creationId xmlns:a16="http://schemas.microsoft.com/office/drawing/2014/main" xmlns="" id="{7169AB2E-9324-4F1C-8895-98514EC5E46D}"/>
              </a:ext>
            </a:extLst>
          </p:cNvPr>
          <p:cNvPicPr>
            <a:picLocks noChangeAspect="1"/>
          </p:cNvPicPr>
          <p:nvPr/>
        </p:nvPicPr>
        <p:blipFill>
          <a:blip r:embed="rId3"/>
          <a:stretch>
            <a:fillRect/>
          </a:stretch>
        </p:blipFill>
        <p:spPr>
          <a:xfrm>
            <a:off x="1860612" y="2145183"/>
            <a:ext cx="8642153" cy="1560543"/>
          </a:xfrm>
          <a:prstGeom prst="rect">
            <a:avLst/>
          </a:prstGeom>
        </p:spPr>
      </p:pic>
      <p:sp>
        <p:nvSpPr>
          <p:cNvPr id="9" name="TextBox 8">
            <a:extLst>
              <a:ext uri="{FF2B5EF4-FFF2-40B4-BE49-F238E27FC236}">
                <a16:creationId xmlns:a16="http://schemas.microsoft.com/office/drawing/2014/main" xmlns="" id="{942DE03C-6F19-4B54-BD2A-19BA4694F7DE}"/>
              </a:ext>
            </a:extLst>
          </p:cNvPr>
          <p:cNvSpPr txBox="1"/>
          <p:nvPr/>
        </p:nvSpPr>
        <p:spPr>
          <a:xfrm>
            <a:off x="1054679" y="4487590"/>
            <a:ext cx="8090094" cy="2308324"/>
          </a:xfrm>
          <a:prstGeom prst="rect">
            <a:avLst/>
          </a:prstGeom>
          <a:noFill/>
        </p:spPr>
        <p:txBody>
          <a:bodyPr wrap="square" rtlCol="0">
            <a:spAutoFit/>
          </a:bodyPr>
          <a:lstStyle/>
          <a:p>
            <a:r>
              <a:rPr lang="en-US" dirty="0"/>
              <a:t>Open – the price of the stock in the begging of the trading day</a:t>
            </a:r>
          </a:p>
          <a:p>
            <a:r>
              <a:rPr lang="en-US" dirty="0"/>
              <a:t>Close – the price of the stock in the end of the trading day</a:t>
            </a:r>
          </a:p>
          <a:p>
            <a:r>
              <a:rPr lang="en-US" dirty="0"/>
              <a:t>High – the highest price of the stock in the current day</a:t>
            </a:r>
          </a:p>
          <a:p>
            <a:r>
              <a:rPr lang="en-US" dirty="0"/>
              <a:t>low – the lowest price of the stock in the current day</a:t>
            </a:r>
          </a:p>
          <a:p>
            <a:r>
              <a:rPr lang="en-US" dirty="0"/>
              <a:t>Volume – the number of times that the stock was traded in the current day</a:t>
            </a:r>
          </a:p>
          <a:p>
            <a:endParaRPr lang="en-US" dirty="0"/>
          </a:p>
          <a:p>
            <a:endParaRPr lang="en-US" dirty="0"/>
          </a:p>
          <a:p>
            <a:endParaRPr lang="en-US" dirty="0"/>
          </a:p>
        </p:txBody>
      </p:sp>
    </p:spTree>
    <p:extLst>
      <p:ext uri="{BB962C8B-B14F-4D97-AF65-F5344CB8AC3E}">
        <p14:creationId xmlns:p14="http://schemas.microsoft.com/office/powerpoint/2010/main" val="2233090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222</TotalTime>
  <Words>1198</Words>
  <Application>Microsoft Office PowerPoint</Application>
  <PresentationFormat>מסך רחב</PresentationFormat>
  <Paragraphs>135</Paragraphs>
  <Slides>22</Slides>
  <Notes>18</Notes>
  <HiddenSlides>2</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22</vt:i4>
      </vt:variant>
    </vt:vector>
  </HeadingPairs>
  <TitlesOfParts>
    <vt:vector size="29" baseType="lpstr">
      <vt:lpstr>Arial</vt:lpstr>
      <vt:lpstr>Calibri</vt:lpstr>
      <vt:lpstr>Cambria Math</vt:lpstr>
      <vt:lpstr>Gisha</vt:lpstr>
      <vt:lpstr>Trebuchet MS</vt:lpstr>
      <vt:lpstr>Wingdings 3</vt:lpstr>
      <vt:lpstr>Facet</vt:lpstr>
      <vt:lpstr>Portfolio optimization</vt:lpstr>
      <vt:lpstr>Portfolio optimization</vt:lpstr>
      <vt:lpstr>Portfolio optimization – motivation</vt:lpstr>
      <vt:lpstr>Portfolio optimization – The problem</vt:lpstr>
      <vt:lpstr>Portfolio optimization – The solution</vt:lpstr>
      <vt:lpstr>portfolio optimization – The (big?) question</vt:lpstr>
      <vt:lpstr>portfolio optimization – The (big?) question</vt:lpstr>
      <vt:lpstr>The data</vt:lpstr>
      <vt:lpstr>The data</vt:lpstr>
      <vt:lpstr>Model the problem</vt:lpstr>
      <vt:lpstr>The optimization algorithm</vt:lpstr>
      <vt:lpstr>The optimization algorithm</vt:lpstr>
      <vt:lpstr>The optimization algorithm</vt:lpstr>
      <vt:lpstr>The optimization algorithm</vt:lpstr>
      <vt:lpstr>portfolio optimization</vt:lpstr>
      <vt:lpstr>Results and conclusions </vt:lpstr>
      <vt:lpstr>Results and conclusions </vt:lpstr>
      <vt:lpstr>The efficient frontier - intuition</vt:lpstr>
      <vt:lpstr>The efficient frontier - intuition</vt:lpstr>
      <vt:lpstr>The efficient frontier - intuition</vt:lpstr>
      <vt:lpstr>Final note – real life</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optimization</dc:title>
  <dc:creator>Ady Michelson</dc:creator>
  <cp:lastModifiedBy>amannor</cp:lastModifiedBy>
  <cp:revision>127</cp:revision>
  <dcterms:created xsi:type="dcterms:W3CDTF">2021-06-09T13:24:56Z</dcterms:created>
  <dcterms:modified xsi:type="dcterms:W3CDTF">2021-06-10T19:50:05Z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t-admich@microsoft.com</vt:lpwstr>
  </property>
  <property fmtid="{D5CDD505-2E9C-101B-9397-08002B2CF9AE}" pid="5" name="MSIP_Label_f42aa342-8706-4288-bd11-ebb85995028c_SetDate">
    <vt:lpwstr>2021-06-09T13:26:47.6079732Z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58986136-e8a1-440c-ab76-2ad02c92842e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